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63" r:id="rId2"/>
  </p:sldMasterIdLst>
  <p:notesMasterIdLst>
    <p:notesMasterId r:id="rId29"/>
  </p:notesMasterIdLst>
  <p:sldIdLst>
    <p:sldId id="257" r:id="rId3"/>
    <p:sldId id="258" r:id="rId4"/>
    <p:sldId id="260" r:id="rId5"/>
    <p:sldId id="261" r:id="rId6"/>
    <p:sldId id="262" r:id="rId7"/>
    <p:sldId id="263" r:id="rId8"/>
    <p:sldId id="264" r:id="rId9"/>
    <p:sldId id="265" r:id="rId10"/>
    <p:sldId id="280" r:id="rId11"/>
    <p:sldId id="268" r:id="rId12"/>
    <p:sldId id="266" r:id="rId13"/>
    <p:sldId id="281" r:id="rId14"/>
    <p:sldId id="283" r:id="rId15"/>
    <p:sldId id="285" r:id="rId16"/>
    <p:sldId id="286" r:id="rId17"/>
    <p:sldId id="284" r:id="rId18"/>
    <p:sldId id="287" r:id="rId19"/>
    <p:sldId id="293" r:id="rId20"/>
    <p:sldId id="294" r:id="rId21"/>
    <p:sldId id="288" r:id="rId22"/>
    <p:sldId id="291" r:id="rId23"/>
    <p:sldId id="289" r:id="rId24"/>
    <p:sldId id="290" r:id="rId25"/>
    <p:sldId id="292" r:id="rId26"/>
    <p:sldId id="279" r:id="rId27"/>
    <p:sldId id="259" r:id="rId28"/>
  </p:sldIdLst>
  <p:sldSz cx="9144000" cy="6858000" type="screen4x3"/>
  <p:notesSz cx="6858000" cy="9144000"/>
  <p:defaultTex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94660"/>
  </p:normalViewPr>
  <p:slideViewPr>
    <p:cSldViewPr snapToGrid="0">
      <p:cViewPr varScale="1">
        <p:scale>
          <a:sx n="87" d="100"/>
          <a:sy n="87" d="100"/>
        </p:scale>
        <p:origin x="1315" y="5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viewProps" Target="view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de-DE"/>
          </a:p>
        </p:txBody>
      </p:sp>
      <p:sp>
        <p:nvSpPr>
          <p:cNvPr id="3" name="Datumsplatzhalt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E8E7047-BCC0-4DAC-A3F0-E24EF8C1021E}" type="datetimeFigureOut">
              <a:rPr lang="de-DE" smtClean="0"/>
              <a:t>04.03.2024</a:t>
            </a:fld>
            <a:endParaRPr lang="de-DE"/>
          </a:p>
        </p:txBody>
      </p:sp>
      <p:sp>
        <p:nvSpPr>
          <p:cNvPr id="4" name="Folienbildplatzhalt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de-DE"/>
          </a:p>
        </p:txBody>
      </p:sp>
      <p:sp>
        <p:nvSpPr>
          <p:cNvPr id="5" name="Notizenplatzhalt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6" name="Fußzeilenplatzhalt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de-DE"/>
          </a:p>
        </p:txBody>
      </p:sp>
      <p:sp>
        <p:nvSpPr>
          <p:cNvPr id="7" name="Foliennummernplatzhalt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CA1343E-0FEF-4A14-B631-015D5F0BBAED}" type="slidenum">
              <a:rPr lang="de-DE" smtClean="0"/>
              <a:t>‹Nr.›</a:t>
            </a:fld>
            <a:endParaRPr lang="de-DE"/>
          </a:p>
        </p:txBody>
      </p:sp>
    </p:spTree>
    <p:extLst>
      <p:ext uri="{BB962C8B-B14F-4D97-AF65-F5344CB8AC3E}">
        <p14:creationId xmlns:p14="http://schemas.microsoft.com/office/powerpoint/2010/main" val="27229632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elfolie">
    <p:spTree>
      <p:nvGrpSpPr>
        <p:cNvPr id="1" name=""/>
        <p:cNvGrpSpPr/>
        <p:nvPr/>
      </p:nvGrpSpPr>
      <p:grpSpPr>
        <a:xfrm>
          <a:off x="0" y="0"/>
          <a:ext cx="0" cy="0"/>
          <a:chOff x="0" y="0"/>
          <a:chExt cx="0" cy="0"/>
        </a:xfrm>
      </p:grpSpPr>
      <p:pic>
        <p:nvPicPr>
          <p:cNvPr id="3" name="Bild 6" descr="KSM_Brand Device_A3_Image_quer_01.png"/>
          <p:cNvPicPr>
            <a:picLocks noChangeAspect="1"/>
          </p:cNvPicPr>
          <p:nvPr userDrawn="1"/>
        </p:nvPicPr>
        <p:blipFill>
          <a:blip r:embed="rId2">
            <a:extLst>
              <a:ext uri="{28A0092B-C50C-407E-A947-70E740481C1C}">
                <a14:useLocalDpi xmlns:a14="http://schemas.microsoft.com/office/drawing/2010/main" val="0"/>
              </a:ext>
            </a:extLst>
          </a:blip>
          <a:srcRect b="2444"/>
          <a:stretch>
            <a:fillRect/>
          </a:stretch>
        </p:blipFill>
        <p:spPr bwMode="auto">
          <a:xfrm>
            <a:off x="0" y="484188"/>
            <a:ext cx="9144000" cy="6367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itel 1"/>
          <p:cNvSpPr txBox="1">
            <a:spLocks/>
          </p:cNvSpPr>
          <p:nvPr userDrawn="1"/>
        </p:nvSpPr>
        <p:spPr>
          <a:xfrm>
            <a:off x="685800" y="2209800"/>
            <a:ext cx="7772400" cy="838200"/>
          </a:xfrm>
          <a:prstGeom prst="rect">
            <a:avLst/>
          </a:prstGeom>
        </p:spPr>
        <p:txBody>
          <a:bodyPr>
            <a:normAutofit/>
          </a:bodyPr>
          <a:lstStyle/>
          <a:p>
            <a:pPr algn="ctr" fontAlgn="auto">
              <a:spcAft>
                <a:spcPts val="0"/>
              </a:spcAft>
              <a:defRPr/>
            </a:pPr>
            <a:endParaRPr lang="de-DE" sz="2800" dirty="0">
              <a:latin typeface="Arial"/>
              <a:ea typeface="+mj-ea"/>
              <a:cs typeface="Arial"/>
            </a:endParaRPr>
          </a:p>
        </p:txBody>
      </p:sp>
      <p:pic>
        <p:nvPicPr>
          <p:cNvPr id="5" name="Picture 7"/>
          <p:cNvPicPr>
            <a:picLocks noChangeAspect="1" noChangeArrowheads="1"/>
          </p:cNvPicPr>
          <p:nvPr userDrawn="1"/>
        </p:nvPicPr>
        <p:blipFill>
          <a:blip r:embed="rId3">
            <a:extLst>
              <a:ext uri="{28A0092B-C50C-407E-A947-70E740481C1C}">
                <a14:useLocalDpi xmlns:a14="http://schemas.microsoft.com/office/drawing/2010/main" val="0"/>
              </a:ext>
            </a:extLst>
          </a:blip>
          <a:stretch>
            <a:fillRect/>
          </a:stretch>
        </p:blipFill>
        <p:spPr bwMode="auto">
          <a:xfrm>
            <a:off x="7153864" y="5803953"/>
            <a:ext cx="1414581" cy="10032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el 1"/>
          <p:cNvSpPr>
            <a:spLocks noGrp="1"/>
          </p:cNvSpPr>
          <p:nvPr>
            <p:ph type="ctrTitle"/>
          </p:nvPr>
        </p:nvSpPr>
        <p:spPr>
          <a:xfrm>
            <a:off x="685800" y="1219201"/>
            <a:ext cx="7772400" cy="838200"/>
          </a:xfrm>
        </p:spPr>
        <p:txBody>
          <a:bodyPr anchor="t"/>
          <a:lstStyle/>
          <a:p>
            <a:r>
              <a:rPr lang="de-DE"/>
              <a:t>Titelmasterformat durch Klicken bearbeiten</a:t>
            </a:r>
            <a:endParaRPr lang="de-DE" dirty="0"/>
          </a:p>
        </p:txBody>
      </p:sp>
    </p:spTree>
    <p:extLst>
      <p:ext uri="{BB962C8B-B14F-4D97-AF65-F5344CB8AC3E}">
        <p14:creationId xmlns:p14="http://schemas.microsoft.com/office/powerpoint/2010/main" val="338701289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457200" y="273050"/>
            <a:ext cx="3008313" cy="1162050"/>
          </a:xfrm>
        </p:spPr>
        <p:txBody>
          <a:bodyPr anchor="b"/>
          <a:lstStyle>
            <a:lvl1pPr algn="l">
              <a:defRPr sz="2000" b="1"/>
            </a:lvl1pPr>
          </a:lstStyle>
          <a:p>
            <a:r>
              <a:rPr lang="de-DE"/>
              <a:t>Titelmasterformat durch Klicken bearbeiten</a:t>
            </a:r>
          </a:p>
        </p:txBody>
      </p:sp>
      <p:sp>
        <p:nvSpPr>
          <p:cNvPr id="3" name="Inhaltsplatzhalt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4" name="Textplatzhalt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a:t>Textmasterformat bearbeiten</a:t>
            </a:r>
          </a:p>
        </p:txBody>
      </p:sp>
      <p:sp>
        <p:nvSpPr>
          <p:cNvPr id="5" name="Rectangle 4"/>
          <p:cNvSpPr>
            <a:spLocks noGrp="1" noChangeArrowheads="1"/>
          </p:cNvSpPr>
          <p:nvPr>
            <p:ph type="dt" sz="half" idx="10"/>
          </p:nvPr>
        </p:nvSpPr>
        <p:spPr>
          <a:ln/>
        </p:spPr>
        <p:txBody>
          <a:bodyPr/>
          <a:lstStyle>
            <a:lvl1pPr>
              <a:defRPr/>
            </a:lvl1pPr>
          </a:lstStyle>
          <a:p>
            <a:pPr>
              <a:defRPr/>
            </a:pPr>
            <a:endParaRPr lang="de-DE" altLang="de-DE" dirty="0"/>
          </a:p>
        </p:txBody>
      </p:sp>
      <p:sp>
        <p:nvSpPr>
          <p:cNvPr id="6" name="Rectangle 5"/>
          <p:cNvSpPr>
            <a:spLocks noGrp="1" noChangeArrowheads="1"/>
          </p:cNvSpPr>
          <p:nvPr>
            <p:ph type="ftr" sz="quarter" idx="11"/>
          </p:nvPr>
        </p:nvSpPr>
        <p:spPr>
          <a:ln/>
        </p:spPr>
        <p:txBody>
          <a:bodyPr/>
          <a:lstStyle>
            <a:lvl1pPr>
              <a:defRPr/>
            </a:lvl1pPr>
          </a:lstStyle>
          <a:p>
            <a:pPr>
              <a:defRPr/>
            </a:pPr>
            <a:endParaRPr lang="de-DE" altLang="de-DE" dirty="0"/>
          </a:p>
        </p:txBody>
      </p:sp>
      <p:sp>
        <p:nvSpPr>
          <p:cNvPr id="7" name="Rectangle 6"/>
          <p:cNvSpPr>
            <a:spLocks noGrp="1" noChangeArrowheads="1"/>
          </p:cNvSpPr>
          <p:nvPr>
            <p:ph type="sldNum" sz="quarter" idx="12"/>
          </p:nvPr>
        </p:nvSpPr>
        <p:spPr>
          <a:ln/>
        </p:spPr>
        <p:txBody>
          <a:bodyPr/>
          <a:lstStyle>
            <a:lvl1pPr>
              <a:defRPr/>
            </a:lvl1pPr>
          </a:lstStyle>
          <a:p>
            <a:pPr>
              <a:defRPr/>
            </a:pPr>
            <a:endParaRPr lang="de-DE" altLang="de-DE" dirty="0"/>
          </a:p>
        </p:txBody>
      </p:sp>
    </p:spTree>
    <p:extLst>
      <p:ext uri="{BB962C8B-B14F-4D97-AF65-F5344CB8AC3E}">
        <p14:creationId xmlns:p14="http://schemas.microsoft.com/office/powerpoint/2010/main" val="348770584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1792288" y="4800600"/>
            <a:ext cx="5486400" cy="566738"/>
          </a:xfrm>
        </p:spPr>
        <p:txBody>
          <a:bodyPr anchor="b"/>
          <a:lstStyle>
            <a:lvl1pPr algn="l">
              <a:defRPr sz="2000" b="1"/>
            </a:lvl1pPr>
          </a:lstStyle>
          <a:p>
            <a:r>
              <a:rPr lang="de-DE"/>
              <a:t>Titelmasterformat durch Klicken bearbeiten</a:t>
            </a:r>
          </a:p>
        </p:txBody>
      </p:sp>
      <p:sp>
        <p:nvSpPr>
          <p:cNvPr id="3" name="Bildplatzhalt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de-DE" noProof="0" dirty="0"/>
          </a:p>
        </p:txBody>
      </p:sp>
      <p:sp>
        <p:nvSpPr>
          <p:cNvPr id="4" name="Textplatzhalt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a:t>Textmasterformat bearbeiten</a:t>
            </a:r>
          </a:p>
        </p:txBody>
      </p:sp>
      <p:sp>
        <p:nvSpPr>
          <p:cNvPr id="5" name="Rectangle 4"/>
          <p:cNvSpPr>
            <a:spLocks noGrp="1" noChangeArrowheads="1"/>
          </p:cNvSpPr>
          <p:nvPr>
            <p:ph type="dt" sz="half" idx="10"/>
          </p:nvPr>
        </p:nvSpPr>
        <p:spPr>
          <a:ln/>
        </p:spPr>
        <p:txBody>
          <a:bodyPr/>
          <a:lstStyle>
            <a:lvl1pPr>
              <a:defRPr/>
            </a:lvl1pPr>
          </a:lstStyle>
          <a:p>
            <a:pPr>
              <a:defRPr/>
            </a:pPr>
            <a:endParaRPr lang="de-DE" altLang="de-DE" dirty="0"/>
          </a:p>
        </p:txBody>
      </p:sp>
      <p:sp>
        <p:nvSpPr>
          <p:cNvPr id="6" name="Rectangle 5"/>
          <p:cNvSpPr>
            <a:spLocks noGrp="1" noChangeArrowheads="1"/>
          </p:cNvSpPr>
          <p:nvPr>
            <p:ph type="ftr" sz="quarter" idx="11"/>
          </p:nvPr>
        </p:nvSpPr>
        <p:spPr>
          <a:ln/>
        </p:spPr>
        <p:txBody>
          <a:bodyPr/>
          <a:lstStyle>
            <a:lvl1pPr>
              <a:defRPr/>
            </a:lvl1pPr>
          </a:lstStyle>
          <a:p>
            <a:pPr>
              <a:defRPr/>
            </a:pPr>
            <a:endParaRPr lang="de-DE" altLang="de-DE" dirty="0"/>
          </a:p>
        </p:txBody>
      </p:sp>
      <p:sp>
        <p:nvSpPr>
          <p:cNvPr id="7" name="Rectangle 6"/>
          <p:cNvSpPr>
            <a:spLocks noGrp="1" noChangeArrowheads="1"/>
          </p:cNvSpPr>
          <p:nvPr>
            <p:ph type="sldNum" sz="quarter" idx="12"/>
          </p:nvPr>
        </p:nvSpPr>
        <p:spPr>
          <a:ln/>
        </p:spPr>
        <p:txBody>
          <a:bodyPr/>
          <a:lstStyle>
            <a:lvl1pPr>
              <a:defRPr/>
            </a:lvl1pPr>
          </a:lstStyle>
          <a:p>
            <a:pPr>
              <a:defRPr/>
            </a:pPr>
            <a:endParaRPr lang="de-DE" altLang="de-DE" dirty="0"/>
          </a:p>
        </p:txBody>
      </p:sp>
    </p:spTree>
    <p:extLst>
      <p:ext uri="{BB962C8B-B14F-4D97-AF65-F5344CB8AC3E}">
        <p14:creationId xmlns:p14="http://schemas.microsoft.com/office/powerpoint/2010/main" val="127922140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p>
        </p:txBody>
      </p:sp>
      <p:sp>
        <p:nvSpPr>
          <p:cNvPr id="3" name="Vertikaler Textplatzhalter 2"/>
          <p:cNvSpPr>
            <a:spLocks noGrp="1"/>
          </p:cNvSpPr>
          <p:nvPr>
            <p:ph type="body" orient="vert" idx="1"/>
          </p:nvPr>
        </p:nvSpPr>
        <p:spPr/>
        <p:txBody>
          <a:bodyPr vert="eaVert"/>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4" name="Rectangle 4"/>
          <p:cNvSpPr>
            <a:spLocks noGrp="1" noChangeArrowheads="1"/>
          </p:cNvSpPr>
          <p:nvPr>
            <p:ph type="dt" sz="half" idx="10"/>
          </p:nvPr>
        </p:nvSpPr>
        <p:spPr>
          <a:ln/>
        </p:spPr>
        <p:txBody>
          <a:bodyPr/>
          <a:lstStyle>
            <a:lvl1pPr>
              <a:defRPr/>
            </a:lvl1pPr>
          </a:lstStyle>
          <a:p>
            <a:pPr>
              <a:defRPr/>
            </a:pPr>
            <a:endParaRPr lang="de-DE" altLang="de-DE" dirty="0"/>
          </a:p>
        </p:txBody>
      </p:sp>
      <p:sp>
        <p:nvSpPr>
          <p:cNvPr id="5" name="Rectangle 5"/>
          <p:cNvSpPr>
            <a:spLocks noGrp="1" noChangeArrowheads="1"/>
          </p:cNvSpPr>
          <p:nvPr>
            <p:ph type="ftr" sz="quarter" idx="11"/>
          </p:nvPr>
        </p:nvSpPr>
        <p:spPr>
          <a:ln/>
        </p:spPr>
        <p:txBody>
          <a:bodyPr/>
          <a:lstStyle>
            <a:lvl1pPr>
              <a:defRPr/>
            </a:lvl1pPr>
          </a:lstStyle>
          <a:p>
            <a:pPr>
              <a:defRPr/>
            </a:pPr>
            <a:endParaRPr lang="de-DE" altLang="de-DE" dirty="0"/>
          </a:p>
        </p:txBody>
      </p:sp>
      <p:sp>
        <p:nvSpPr>
          <p:cNvPr id="6" name="Rectangle 6"/>
          <p:cNvSpPr>
            <a:spLocks noGrp="1" noChangeArrowheads="1"/>
          </p:cNvSpPr>
          <p:nvPr>
            <p:ph type="sldNum" sz="quarter" idx="12"/>
          </p:nvPr>
        </p:nvSpPr>
        <p:spPr>
          <a:ln/>
        </p:spPr>
        <p:txBody>
          <a:bodyPr/>
          <a:lstStyle>
            <a:lvl1pPr>
              <a:defRPr/>
            </a:lvl1pPr>
          </a:lstStyle>
          <a:p>
            <a:pPr>
              <a:defRPr/>
            </a:pPr>
            <a:endParaRPr lang="de-DE" altLang="de-DE" dirty="0"/>
          </a:p>
        </p:txBody>
      </p:sp>
    </p:spTree>
    <p:extLst>
      <p:ext uri="{BB962C8B-B14F-4D97-AF65-F5344CB8AC3E}">
        <p14:creationId xmlns:p14="http://schemas.microsoft.com/office/powerpoint/2010/main" val="56637797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p:cNvSpPr>
            <a:spLocks noGrp="1"/>
          </p:cNvSpPr>
          <p:nvPr>
            <p:ph type="title" orient="vert"/>
          </p:nvPr>
        </p:nvSpPr>
        <p:spPr>
          <a:xfrm>
            <a:off x="6629400" y="274638"/>
            <a:ext cx="2057400" cy="5851525"/>
          </a:xfrm>
        </p:spPr>
        <p:txBody>
          <a:bodyPr vert="eaVert"/>
          <a:lstStyle/>
          <a:p>
            <a:r>
              <a:rPr lang="de-DE"/>
              <a:t>Titelmasterformat durch Klicken bearbeiten</a:t>
            </a:r>
          </a:p>
        </p:txBody>
      </p:sp>
      <p:sp>
        <p:nvSpPr>
          <p:cNvPr id="3" name="Vertikaler Textplatzhalter 2"/>
          <p:cNvSpPr>
            <a:spLocks noGrp="1"/>
          </p:cNvSpPr>
          <p:nvPr>
            <p:ph type="body" orient="vert" idx="1"/>
          </p:nvPr>
        </p:nvSpPr>
        <p:spPr>
          <a:xfrm>
            <a:off x="457200" y="274638"/>
            <a:ext cx="6019800" cy="5851525"/>
          </a:xfrm>
        </p:spPr>
        <p:txBody>
          <a:bodyPr vert="eaVert"/>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4" name="Rectangle 4"/>
          <p:cNvSpPr>
            <a:spLocks noGrp="1" noChangeArrowheads="1"/>
          </p:cNvSpPr>
          <p:nvPr>
            <p:ph type="dt" sz="half" idx="10"/>
          </p:nvPr>
        </p:nvSpPr>
        <p:spPr>
          <a:ln/>
        </p:spPr>
        <p:txBody>
          <a:bodyPr/>
          <a:lstStyle>
            <a:lvl1pPr>
              <a:defRPr/>
            </a:lvl1pPr>
          </a:lstStyle>
          <a:p>
            <a:pPr>
              <a:defRPr/>
            </a:pPr>
            <a:endParaRPr lang="de-DE" altLang="de-DE" dirty="0"/>
          </a:p>
        </p:txBody>
      </p:sp>
      <p:sp>
        <p:nvSpPr>
          <p:cNvPr id="5" name="Rectangle 5"/>
          <p:cNvSpPr>
            <a:spLocks noGrp="1" noChangeArrowheads="1"/>
          </p:cNvSpPr>
          <p:nvPr>
            <p:ph type="ftr" sz="quarter" idx="11"/>
          </p:nvPr>
        </p:nvSpPr>
        <p:spPr>
          <a:ln/>
        </p:spPr>
        <p:txBody>
          <a:bodyPr/>
          <a:lstStyle>
            <a:lvl1pPr>
              <a:defRPr/>
            </a:lvl1pPr>
          </a:lstStyle>
          <a:p>
            <a:pPr>
              <a:defRPr/>
            </a:pPr>
            <a:endParaRPr lang="de-DE" altLang="de-DE" dirty="0"/>
          </a:p>
        </p:txBody>
      </p:sp>
      <p:sp>
        <p:nvSpPr>
          <p:cNvPr id="6" name="Rectangle 6"/>
          <p:cNvSpPr>
            <a:spLocks noGrp="1" noChangeArrowheads="1"/>
          </p:cNvSpPr>
          <p:nvPr>
            <p:ph type="sldNum" sz="quarter" idx="12"/>
          </p:nvPr>
        </p:nvSpPr>
        <p:spPr>
          <a:ln/>
        </p:spPr>
        <p:txBody>
          <a:bodyPr/>
          <a:lstStyle>
            <a:lvl1pPr>
              <a:defRPr/>
            </a:lvl1pPr>
          </a:lstStyle>
          <a:p>
            <a:pPr>
              <a:defRPr/>
            </a:pPr>
            <a:endParaRPr lang="de-DE" altLang="de-DE" dirty="0"/>
          </a:p>
        </p:txBody>
      </p:sp>
    </p:spTree>
    <p:extLst>
      <p:ext uri="{BB962C8B-B14F-4D97-AF65-F5344CB8AC3E}">
        <p14:creationId xmlns:p14="http://schemas.microsoft.com/office/powerpoint/2010/main" val="269920557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el und Inhalt">
    <p:spTree>
      <p:nvGrpSpPr>
        <p:cNvPr id="1" name=""/>
        <p:cNvGrpSpPr/>
        <p:nvPr/>
      </p:nvGrpSpPr>
      <p:grpSpPr>
        <a:xfrm>
          <a:off x="0" y="0"/>
          <a:ext cx="0" cy="0"/>
          <a:chOff x="0" y="0"/>
          <a:chExt cx="0" cy="0"/>
        </a:xfrm>
      </p:grpSpPr>
      <p:pic>
        <p:nvPicPr>
          <p:cNvPr id="4" name="Bild 6" descr="KSM_Master_ExtremQuer_Image_ohne_Bildmotiv_01_Standangabe.png"/>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0" y="4114800"/>
            <a:ext cx="9144000" cy="2743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itel 1"/>
          <p:cNvSpPr txBox="1">
            <a:spLocks/>
          </p:cNvSpPr>
          <p:nvPr userDrawn="1"/>
        </p:nvSpPr>
        <p:spPr>
          <a:xfrm>
            <a:off x="685800" y="1295400"/>
            <a:ext cx="7543800" cy="3962400"/>
          </a:xfrm>
          <a:prstGeom prst="rect">
            <a:avLst/>
          </a:prstGeom>
        </p:spPr>
        <p:txBody>
          <a:bodyPr>
            <a:normAutofit/>
          </a:bodyPr>
          <a:lstStyle>
            <a:lvl1pPr algn="l">
              <a:defRPr sz="2400" baseline="0"/>
            </a:lvl1pPr>
          </a:lstStyle>
          <a:p>
            <a:pPr fontAlgn="auto">
              <a:spcAft>
                <a:spcPts val="0"/>
              </a:spcAft>
              <a:defRPr/>
            </a:pPr>
            <a:endParaRPr lang="de-DE" sz="1800" dirty="0">
              <a:latin typeface="Arial"/>
              <a:ea typeface="+mj-ea"/>
              <a:cs typeface="Arial"/>
            </a:endParaRPr>
          </a:p>
        </p:txBody>
      </p:sp>
      <p:pic>
        <p:nvPicPr>
          <p:cNvPr id="6" name="Picture 7"/>
          <p:cNvPicPr>
            <a:picLocks noChangeAspect="1" noChangeArrowheads="1"/>
          </p:cNvPicPr>
          <p:nvPr userDrawn="1"/>
        </p:nvPicPr>
        <p:blipFill>
          <a:blip r:embed="rId3">
            <a:extLst>
              <a:ext uri="{28A0092B-C50C-407E-A947-70E740481C1C}">
                <a14:useLocalDpi xmlns:a14="http://schemas.microsoft.com/office/drawing/2010/main" val="0"/>
              </a:ext>
            </a:extLst>
          </a:blip>
          <a:stretch>
            <a:fillRect/>
          </a:stretch>
        </p:blipFill>
        <p:spPr bwMode="auto">
          <a:xfrm>
            <a:off x="7632341" y="5985284"/>
            <a:ext cx="1179865" cy="8367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Titel 1"/>
          <p:cNvSpPr>
            <a:spLocks noGrp="1"/>
          </p:cNvSpPr>
          <p:nvPr>
            <p:ph type="ctrTitle"/>
          </p:nvPr>
        </p:nvSpPr>
        <p:spPr>
          <a:xfrm>
            <a:off x="685800" y="533400"/>
            <a:ext cx="7543800" cy="609600"/>
          </a:xfrm>
        </p:spPr>
        <p:txBody>
          <a:bodyPr anchor="t">
            <a:normAutofit/>
          </a:bodyPr>
          <a:lstStyle>
            <a:lvl1pPr algn="l">
              <a:defRPr sz="2400" baseline="0"/>
            </a:lvl1pPr>
          </a:lstStyle>
          <a:p>
            <a:r>
              <a:rPr lang="de-DE"/>
              <a:t>Titelmasterformat durch Klicken bearbeiten</a:t>
            </a:r>
            <a:endParaRPr lang="de-DE" dirty="0"/>
          </a:p>
        </p:txBody>
      </p:sp>
      <p:sp>
        <p:nvSpPr>
          <p:cNvPr id="13" name="Inhaltsplatzhalter 1"/>
          <p:cNvSpPr>
            <a:spLocks noGrp="1"/>
          </p:cNvSpPr>
          <p:nvPr>
            <p:ph idx="4294967295"/>
          </p:nvPr>
        </p:nvSpPr>
        <p:spPr>
          <a:xfrm>
            <a:off x="685800" y="1295402"/>
            <a:ext cx="7543800" cy="3992563"/>
          </a:xfrm>
          <a:prstGeom prst="rect">
            <a:avLst/>
          </a:prstGeom>
        </p:spPr>
        <p:txBody>
          <a:bodyPr/>
          <a:lstStyle>
            <a:lvl1pPr>
              <a:defRPr sz="2000"/>
            </a:lvl1pPr>
          </a:lstStyle>
          <a:p>
            <a:pPr lvl="0"/>
            <a:r>
              <a:rPr lang="de-DE"/>
              <a:t>Formatvorlagen des Textmasters bearbeiten</a:t>
            </a:r>
          </a:p>
        </p:txBody>
      </p:sp>
    </p:spTree>
    <p:extLst>
      <p:ext uri="{BB962C8B-B14F-4D97-AF65-F5344CB8AC3E}">
        <p14:creationId xmlns:p14="http://schemas.microsoft.com/office/powerpoint/2010/main" val="296093789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2" name="Titel 1"/>
          <p:cNvSpPr>
            <a:spLocks noGrp="1"/>
          </p:cNvSpPr>
          <p:nvPr>
            <p:ph type="ctrTitle"/>
          </p:nvPr>
        </p:nvSpPr>
        <p:spPr>
          <a:xfrm>
            <a:off x="685800" y="2130425"/>
            <a:ext cx="7772400" cy="1470025"/>
          </a:xfrm>
        </p:spPr>
        <p:txBody>
          <a:bodyPr/>
          <a:lstStyle/>
          <a:p>
            <a:r>
              <a:rPr lang="de-DE"/>
              <a:t>Titelmasterformat durch Klicken bearbeiten</a:t>
            </a:r>
          </a:p>
        </p:txBody>
      </p:sp>
      <p:sp>
        <p:nvSpPr>
          <p:cNvPr id="3" name="Untertitel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de-DE"/>
              <a:t>Formatvorlage des Untertitelmasters durch Klicken bearbeiten</a:t>
            </a:r>
          </a:p>
        </p:txBody>
      </p:sp>
      <p:sp>
        <p:nvSpPr>
          <p:cNvPr id="4" name="Rectangle 4"/>
          <p:cNvSpPr>
            <a:spLocks noGrp="1" noChangeArrowheads="1"/>
          </p:cNvSpPr>
          <p:nvPr>
            <p:ph type="dt" sz="half" idx="10"/>
          </p:nvPr>
        </p:nvSpPr>
        <p:spPr>
          <a:ln/>
        </p:spPr>
        <p:txBody>
          <a:bodyPr/>
          <a:lstStyle>
            <a:lvl1pPr>
              <a:defRPr/>
            </a:lvl1pPr>
          </a:lstStyle>
          <a:p>
            <a:pPr>
              <a:defRPr/>
            </a:pPr>
            <a:endParaRPr lang="de-DE" altLang="de-DE" dirty="0"/>
          </a:p>
        </p:txBody>
      </p:sp>
      <p:sp>
        <p:nvSpPr>
          <p:cNvPr id="5" name="Rectangle 5"/>
          <p:cNvSpPr>
            <a:spLocks noGrp="1" noChangeArrowheads="1"/>
          </p:cNvSpPr>
          <p:nvPr>
            <p:ph type="ftr" sz="quarter" idx="11"/>
          </p:nvPr>
        </p:nvSpPr>
        <p:spPr>
          <a:ln/>
        </p:spPr>
        <p:txBody>
          <a:bodyPr/>
          <a:lstStyle>
            <a:lvl1pPr>
              <a:defRPr/>
            </a:lvl1pPr>
          </a:lstStyle>
          <a:p>
            <a:pPr>
              <a:defRPr/>
            </a:pPr>
            <a:endParaRPr lang="de-DE" altLang="de-DE" dirty="0"/>
          </a:p>
        </p:txBody>
      </p:sp>
      <p:sp>
        <p:nvSpPr>
          <p:cNvPr id="6" name="Rectangle 6"/>
          <p:cNvSpPr>
            <a:spLocks noGrp="1" noChangeArrowheads="1"/>
          </p:cNvSpPr>
          <p:nvPr>
            <p:ph type="sldNum" sz="quarter" idx="12"/>
          </p:nvPr>
        </p:nvSpPr>
        <p:spPr>
          <a:ln/>
        </p:spPr>
        <p:txBody>
          <a:bodyPr/>
          <a:lstStyle>
            <a:lvl1pPr>
              <a:defRPr/>
            </a:lvl1pPr>
          </a:lstStyle>
          <a:p>
            <a:pPr>
              <a:defRPr/>
            </a:pPr>
            <a:endParaRPr lang="de-DE" altLang="de-DE" dirty="0"/>
          </a:p>
        </p:txBody>
      </p:sp>
    </p:spTree>
    <p:extLst>
      <p:ext uri="{BB962C8B-B14F-4D97-AF65-F5344CB8AC3E}">
        <p14:creationId xmlns:p14="http://schemas.microsoft.com/office/powerpoint/2010/main" val="199737911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p>
        </p:txBody>
      </p:sp>
      <p:sp>
        <p:nvSpPr>
          <p:cNvPr id="3" name="Inhaltsplatzhalter 2"/>
          <p:cNvSpPr>
            <a:spLocks noGrp="1"/>
          </p:cNvSpPr>
          <p:nvPr>
            <p:ph idx="1"/>
          </p:nvPr>
        </p:nvSpPr>
        <p:spPr/>
        <p:txBody>
          <a:body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4" name="Rectangle 4"/>
          <p:cNvSpPr>
            <a:spLocks noGrp="1" noChangeArrowheads="1"/>
          </p:cNvSpPr>
          <p:nvPr>
            <p:ph type="dt" sz="half" idx="10"/>
          </p:nvPr>
        </p:nvSpPr>
        <p:spPr>
          <a:ln/>
        </p:spPr>
        <p:txBody>
          <a:bodyPr/>
          <a:lstStyle>
            <a:lvl1pPr>
              <a:defRPr/>
            </a:lvl1pPr>
          </a:lstStyle>
          <a:p>
            <a:pPr>
              <a:defRPr/>
            </a:pPr>
            <a:endParaRPr lang="de-DE" altLang="de-DE" dirty="0"/>
          </a:p>
        </p:txBody>
      </p:sp>
      <p:sp>
        <p:nvSpPr>
          <p:cNvPr id="5" name="Rectangle 5"/>
          <p:cNvSpPr>
            <a:spLocks noGrp="1" noChangeArrowheads="1"/>
          </p:cNvSpPr>
          <p:nvPr>
            <p:ph type="ftr" sz="quarter" idx="11"/>
          </p:nvPr>
        </p:nvSpPr>
        <p:spPr>
          <a:ln/>
        </p:spPr>
        <p:txBody>
          <a:bodyPr/>
          <a:lstStyle>
            <a:lvl1pPr>
              <a:defRPr/>
            </a:lvl1pPr>
          </a:lstStyle>
          <a:p>
            <a:pPr>
              <a:defRPr/>
            </a:pPr>
            <a:endParaRPr lang="de-DE" altLang="de-DE" dirty="0"/>
          </a:p>
        </p:txBody>
      </p:sp>
      <p:sp>
        <p:nvSpPr>
          <p:cNvPr id="6" name="Rectangle 6"/>
          <p:cNvSpPr>
            <a:spLocks noGrp="1" noChangeArrowheads="1"/>
          </p:cNvSpPr>
          <p:nvPr>
            <p:ph type="sldNum" sz="quarter" idx="12"/>
          </p:nvPr>
        </p:nvSpPr>
        <p:spPr>
          <a:ln/>
        </p:spPr>
        <p:txBody>
          <a:bodyPr/>
          <a:lstStyle>
            <a:lvl1pPr>
              <a:defRPr/>
            </a:lvl1pPr>
          </a:lstStyle>
          <a:p>
            <a:pPr>
              <a:defRPr/>
            </a:pPr>
            <a:endParaRPr lang="de-DE" altLang="de-DE" dirty="0"/>
          </a:p>
        </p:txBody>
      </p:sp>
    </p:spTree>
    <p:extLst>
      <p:ext uri="{BB962C8B-B14F-4D97-AF65-F5344CB8AC3E}">
        <p14:creationId xmlns:p14="http://schemas.microsoft.com/office/powerpoint/2010/main" val="262233557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secHead" preserve="1">
  <p:cSld name="Abschnitts-&#10;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722313" y="4406900"/>
            <a:ext cx="7772400" cy="1362075"/>
          </a:xfrm>
        </p:spPr>
        <p:txBody>
          <a:bodyPr anchor="t"/>
          <a:lstStyle>
            <a:lvl1pPr algn="l">
              <a:defRPr sz="4000" b="1" cap="all"/>
            </a:lvl1pPr>
          </a:lstStyle>
          <a:p>
            <a:r>
              <a:rPr lang="de-DE"/>
              <a:t>Titelmasterformat durch Klicken bearbeiten</a:t>
            </a:r>
          </a:p>
        </p:txBody>
      </p:sp>
      <p:sp>
        <p:nvSpPr>
          <p:cNvPr id="3" name="Textplatzhalt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de-DE"/>
              <a:t>Textmasterformat bearbeiten</a:t>
            </a:r>
          </a:p>
        </p:txBody>
      </p:sp>
      <p:sp>
        <p:nvSpPr>
          <p:cNvPr id="4" name="Rectangle 4"/>
          <p:cNvSpPr>
            <a:spLocks noGrp="1" noChangeArrowheads="1"/>
          </p:cNvSpPr>
          <p:nvPr>
            <p:ph type="dt" sz="half" idx="10"/>
          </p:nvPr>
        </p:nvSpPr>
        <p:spPr>
          <a:ln/>
        </p:spPr>
        <p:txBody>
          <a:bodyPr/>
          <a:lstStyle>
            <a:lvl1pPr>
              <a:defRPr/>
            </a:lvl1pPr>
          </a:lstStyle>
          <a:p>
            <a:pPr>
              <a:defRPr/>
            </a:pPr>
            <a:endParaRPr lang="de-DE" altLang="de-DE" dirty="0"/>
          </a:p>
        </p:txBody>
      </p:sp>
      <p:sp>
        <p:nvSpPr>
          <p:cNvPr id="5" name="Rectangle 5"/>
          <p:cNvSpPr>
            <a:spLocks noGrp="1" noChangeArrowheads="1"/>
          </p:cNvSpPr>
          <p:nvPr>
            <p:ph type="ftr" sz="quarter" idx="11"/>
          </p:nvPr>
        </p:nvSpPr>
        <p:spPr>
          <a:ln/>
        </p:spPr>
        <p:txBody>
          <a:bodyPr/>
          <a:lstStyle>
            <a:lvl1pPr>
              <a:defRPr/>
            </a:lvl1pPr>
          </a:lstStyle>
          <a:p>
            <a:pPr>
              <a:defRPr/>
            </a:pPr>
            <a:endParaRPr lang="de-DE" altLang="de-DE" dirty="0"/>
          </a:p>
        </p:txBody>
      </p:sp>
      <p:sp>
        <p:nvSpPr>
          <p:cNvPr id="6" name="Rectangle 6"/>
          <p:cNvSpPr>
            <a:spLocks noGrp="1" noChangeArrowheads="1"/>
          </p:cNvSpPr>
          <p:nvPr>
            <p:ph type="sldNum" sz="quarter" idx="12"/>
          </p:nvPr>
        </p:nvSpPr>
        <p:spPr>
          <a:ln/>
        </p:spPr>
        <p:txBody>
          <a:bodyPr/>
          <a:lstStyle>
            <a:lvl1pPr>
              <a:defRPr/>
            </a:lvl1pPr>
          </a:lstStyle>
          <a:p>
            <a:pPr>
              <a:defRPr/>
            </a:pPr>
            <a:endParaRPr lang="de-DE" altLang="de-DE" dirty="0"/>
          </a:p>
        </p:txBody>
      </p:sp>
    </p:spTree>
    <p:extLst>
      <p:ext uri="{BB962C8B-B14F-4D97-AF65-F5344CB8AC3E}">
        <p14:creationId xmlns:p14="http://schemas.microsoft.com/office/powerpoint/2010/main" val="318233111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p>
        </p:txBody>
      </p:sp>
      <p:sp>
        <p:nvSpPr>
          <p:cNvPr id="3" name="Inhaltsplatzhalt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4" name="Inhaltsplatzhalt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5" name="Rectangle 4"/>
          <p:cNvSpPr>
            <a:spLocks noGrp="1" noChangeArrowheads="1"/>
          </p:cNvSpPr>
          <p:nvPr>
            <p:ph type="dt" sz="half" idx="10"/>
          </p:nvPr>
        </p:nvSpPr>
        <p:spPr>
          <a:ln/>
        </p:spPr>
        <p:txBody>
          <a:bodyPr/>
          <a:lstStyle>
            <a:lvl1pPr>
              <a:defRPr/>
            </a:lvl1pPr>
          </a:lstStyle>
          <a:p>
            <a:pPr>
              <a:defRPr/>
            </a:pPr>
            <a:endParaRPr lang="de-DE" altLang="de-DE" dirty="0"/>
          </a:p>
        </p:txBody>
      </p:sp>
      <p:sp>
        <p:nvSpPr>
          <p:cNvPr id="6" name="Rectangle 5"/>
          <p:cNvSpPr>
            <a:spLocks noGrp="1" noChangeArrowheads="1"/>
          </p:cNvSpPr>
          <p:nvPr>
            <p:ph type="ftr" sz="quarter" idx="11"/>
          </p:nvPr>
        </p:nvSpPr>
        <p:spPr>
          <a:ln/>
        </p:spPr>
        <p:txBody>
          <a:bodyPr/>
          <a:lstStyle>
            <a:lvl1pPr>
              <a:defRPr/>
            </a:lvl1pPr>
          </a:lstStyle>
          <a:p>
            <a:pPr>
              <a:defRPr/>
            </a:pPr>
            <a:endParaRPr lang="de-DE" altLang="de-DE" dirty="0"/>
          </a:p>
        </p:txBody>
      </p:sp>
      <p:sp>
        <p:nvSpPr>
          <p:cNvPr id="7" name="Rectangle 6"/>
          <p:cNvSpPr>
            <a:spLocks noGrp="1" noChangeArrowheads="1"/>
          </p:cNvSpPr>
          <p:nvPr>
            <p:ph type="sldNum" sz="quarter" idx="12"/>
          </p:nvPr>
        </p:nvSpPr>
        <p:spPr>
          <a:ln/>
        </p:spPr>
        <p:txBody>
          <a:bodyPr/>
          <a:lstStyle>
            <a:lvl1pPr>
              <a:defRPr/>
            </a:lvl1pPr>
          </a:lstStyle>
          <a:p>
            <a:pPr>
              <a:defRPr/>
            </a:pPr>
            <a:endParaRPr lang="de-DE" altLang="de-DE" dirty="0"/>
          </a:p>
        </p:txBody>
      </p:sp>
    </p:spTree>
    <p:extLst>
      <p:ext uri="{BB962C8B-B14F-4D97-AF65-F5344CB8AC3E}">
        <p14:creationId xmlns:p14="http://schemas.microsoft.com/office/powerpoint/2010/main" val="199868044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defRPr/>
            </a:lvl1pPr>
          </a:lstStyle>
          <a:p>
            <a:r>
              <a:rPr lang="de-DE"/>
              <a:t>Titelmasterformat durch Klicken bearbeiten</a:t>
            </a:r>
          </a:p>
        </p:txBody>
      </p:sp>
      <p:sp>
        <p:nvSpPr>
          <p:cNvPr id="3" name="Textplatzhalt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Textmasterformat bearbeiten</a:t>
            </a:r>
          </a:p>
        </p:txBody>
      </p:sp>
      <p:sp>
        <p:nvSpPr>
          <p:cNvPr id="4" name="Inhaltsplatzhalt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5" name="Textplatzhalt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Textmasterformat bearbeiten</a:t>
            </a:r>
          </a:p>
        </p:txBody>
      </p:sp>
      <p:sp>
        <p:nvSpPr>
          <p:cNvPr id="6" name="Inhaltsplatzhalt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7" name="Rectangle 4"/>
          <p:cNvSpPr>
            <a:spLocks noGrp="1" noChangeArrowheads="1"/>
          </p:cNvSpPr>
          <p:nvPr>
            <p:ph type="dt" sz="half" idx="10"/>
          </p:nvPr>
        </p:nvSpPr>
        <p:spPr>
          <a:ln/>
        </p:spPr>
        <p:txBody>
          <a:bodyPr/>
          <a:lstStyle>
            <a:lvl1pPr>
              <a:defRPr/>
            </a:lvl1pPr>
          </a:lstStyle>
          <a:p>
            <a:pPr>
              <a:defRPr/>
            </a:pPr>
            <a:endParaRPr lang="de-DE" altLang="de-DE" dirty="0"/>
          </a:p>
        </p:txBody>
      </p:sp>
      <p:sp>
        <p:nvSpPr>
          <p:cNvPr id="8" name="Rectangle 5"/>
          <p:cNvSpPr>
            <a:spLocks noGrp="1" noChangeArrowheads="1"/>
          </p:cNvSpPr>
          <p:nvPr>
            <p:ph type="ftr" sz="quarter" idx="11"/>
          </p:nvPr>
        </p:nvSpPr>
        <p:spPr>
          <a:ln/>
        </p:spPr>
        <p:txBody>
          <a:bodyPr/>
          <a:lstStyle>
            <a:lvl1pPr>
              <a:defRPr/>
            </a:lvl1pPr>
          </a:lstStyle>
          <a:p>
            <a:pPr>
              <a:defRPr/>
            </a:pPr>
            <a:endParaRPr lang="de-DE" altLang="de-DE" dirty="0"/>
          </a:p>
        </p:txBody>
      </p:sp>
      <p:sp>
        <p:nvSpPr>
          <p:cNvPr id="9" name="Rectangle 6"/>
          <p:cNvSpPr>
            <a:spLocks noGrp="1" noChangeArrowheads="1"/>
          </p:cNvSpPr>
          <p:nvPr>
            <p:ph type="sldNum" sz="quarter" idx="12"/>
          </p:nvPr>
        </p:nvSpPr>
        <p:spPr>
          <a:ln/>
        </p:spPr>
        <p:txBody>
          <a:bodyPr/>
          <a:lstStyle>
            <a:lvl1pPr>
              <a:defRPr/>
            </a:lvl1pPr>
          </a:lstStyle>
          <a:p>
            <a:pPr>
              <a:defRPr/>
            </a:pPr>
            <a:endParaRPr lang="de-DE" altLang="de-DE" dirty="0"/>
          </a:p>
        </p:txBody>
      </p:sp>
    </p:spTree>
    <p:extLst>
      <p:ext uri="{BB962C8B-B14F-4D97-AF65-F5344CB8AC3E}">
        <p14:creationId xmlns:p14="http://schemas.microsoft.com/office/powerpoint/2010/main" val="113559497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p>
        </p:txBody>
      </p:sp>
      <p:sp>
        <p:nvSpPr>
          <p:cNvPr id="3" name="Rectangle 4"/>
          <p:cNvSpPr>
            <a:spLocks noGrp="1" noChangeArrowheads="1"/>
          </p:cNvSpPr>
          <p:nvPr>
            <p:ph type="dt" sz="half" idx="10"/>
          </p:nvPr>
        </p:nvSpPr>
        <p:spPr>
          <a:ln/>
        </p:spPr>
        <p:txBody>
          <a:bodyPr/>
          <a:lstStyle>
            <a:lvl1pPr>
              <a:defRPr/>
            </a:lvl1pPr>
          </a:lstStyle>
          <a:p>
            <a:pPr>
              <a:defRPr/>
            </a:pPr>
            <a:endParaRPr lang="de-DE" altLang="de-DE" dirty="0"/>
          </a:p>
        </p:txBody>
      </p:sp>
      <p:sp>
        <p:nvSpPr>
          <p:cNvPr id="4" name="Rectangle 5"/>
          <p:cNvSpPr>
            <a:spLocks noGrp="1" noChangeArrowheads="1"/>
          </p:cNvSpPr>
          <p:nvPr>
            <p:ph type="ftr" sz="quarter" idx="11"/>
          </p:nvPr>
        </p:nvSpPr>
        <p:spPr>
          <a:ln/>
        </p:spPr>
        <p:txBody>
          <a:bodyPr/>
          <a:lstStyle>
            <a:lvl1pPr>
              <a:defRPr/>
            </a:lvl1pPr>
          </a:lstStyle>
          <a:p>
            <a:pPr>
              <a:defRPr/>
            </a:pPr>
            <a:endParaRPr lang="de-DE" altLang="de-DE" dirty="0"/>
          </a:p>
        </p:txBody>
      </p:sp>
      <p:sp>
        <p:nvSpPr>
          <p:cNvPr id="5" name="Rectangle 6"/>
          <p:cNvSpPr>
            <a:spLocks noGrp="1" noChangeArrowheads="1"/>
          </p:cNvSpPr>
          <p:nvPr>
            <p:ph type="sldNum" sz="quarter" idx="12"/>
          </p:nvPr>
        </p:nvSpPr>
        <p:spPr>
          <a:ln/>
        </p:spPr>
        <p:txBody>
          <a:bodyPr/>
          <a:lstStyle>
            <a:lvl1pPr>
              <a:defRPr/>
            </a:lvl1pPr>
          </a:lstStyle>
          <a:p>
            <a:pPr>
              <a:defRPr/>
            </a:pPr>
            <a:endParaRPr lang="de-DE" altLang="de-DE" dirty="0"/>
          </a:p>
        </p:txBody>
      </p:sp>
    </p:spTree>
    <p:extLst>
      <p:ext uri="{BB962C8B-B14F-4D97-AF65-F5344CB8AC3E}">
        <p14:creationId xmlns:p14="http://schemas.microsoft.com/office/powerpoint/2010/main" val="61484477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de-DE" altLang="de-DE" dirty="0"/>
          </a:p>
        </p:txBody>
      </p:sp>
      <p:sp>
        <p:nvSpPr>
          <p:cNvPr id="3" name="Rectangle 5"/>
          <p:cNvSpPr>
            <a:spLocks noGrp="1" noChangeArrowheads="1"/>
          </p:cNvSpPr>
          <p:nvPr>
            <p:ph type="ftr" sz="quarter" idx="11"/>
          </p:nvPr>
        </p:nvSpPr>
        <p:spPr>
          <a:ln/>
        </p:spPr>
        <p:txBody>
          <a:bodyPr/>
          <a:lstStyle>
            <a:lvl1pPr>
              <a:defRPr/>
            </a:lvl1pPr>
          </a:lstStyle>
          <a:p>
            <a:pPr>
              <a:defRPr/>
            </a:pPr>
            <a:endParaRPr lang="de-DE" altLang="de-DE" dirty="0"/>
          </a:p>
        </p:txBody>
      </p:sp>
      <p:sp>
        <p:nvSpPr>
          <p:cNvPr id="4" name="Rectangle 6"/>
          <p:cNvSpPr>
            <a:spLocks noGrp="1" noChangeArrowheads="1"/>
          </p:cNvSpPr>
          <p:nvPr>
            <p:ph type="sldNum" sz="quarter" idx="12"/>
          </p:nvPr>
        </p:nvSpPr>
        <p:spPr>
          <a:ln/>
        </p:spPr>
        <p:txBody>
          <a:bodyPr/>
          <a:lstStyle>
            <a:lvl1pPr>
              <a:defRPr/>
            </a:lvl1pPr>
          </a:lstStyle>
          <a:p>
            <a:pPr>
              <a:defRPr/>
            </a:pPr>
            <a:endParaRPr lang="de-DE" altLang="de-DE" dirty="0"/>
          </a:p>
        </p:txBody>
      </p:sp>
    </p:spTree>
    <p:extLst>
      <p:ext uri="{BB962C8B-B14F-4D97-AF65-F5344CB8AC3E}">
        <p14:creationId xmlns:p14="http://schemas.microsoft.com/office/powerpoint/2010/main" val="505063986"/>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0.xml"/><Relationship Id="rId3" Type="http://schemas.openxmlformats.org/officeDocument/2006/relationships/slideLayout" Target="../slideLayouts/slideLayout5.xml"/><Relationship Id="rId7" Type="http://schemas.openxmlformats.org/officeDocument/2006/relationships/slideLayout" Target="../slideLayouts/slideLayout9.xml"/><Relationship Id="rId12" Type="http://schemas.openxmlformats.org/officeDocument/2006/relationships/theme" Target="../theme/theme2.xml"/><Relationship Id="rId2" Type="http://schemas.openxmlformats.org/officeDocument/2006/relationships/slideLayout" Target="../slideLayouts/slideLayout4.xml"/><Relationship Id="rId1" Type="http://schemas.openxmlformats.org/officeDocument/2006/relationships/slideLayout" Target="../slideLayouts/slideLayout3.xml"/><Relationship Id="rId6" Type="http://schemas.openxmlformats.org/officeDocument/2006/relationships/slideLayout" Target="../slideLayouts/slideLayout8.xml"/><Relationship Id="rId11" Type="http://schemas.openxmlformats.org/officeDocument/2006/relationships/slideLayout" Target="../slideLayouts/slideLayout13.xml"/><Relationship Id="rId5" Type="http://schemas.openxmlformats.org/officeDocument/2006/relationships/slideLayout" Target="../slideLayouts/slideLayout7.xml"/><Relationship Id="rId10" Type="http://schemas.openxmlformats.org/officeDocument/2006/relationships/slideLayout" Target="../slideLayouts/slideLayout12.xml"/><Relationship Id="rId4" Type="http://schemas.openxmlformats.org/officeDocument/2006/relationships/slideLayout" Target="../slideLayouts/slideLayout6.xml"/><Relationship Id="rId9" Type="http://schemas.openxmlformats.org/officeDocument/2006/relationships/slideLayout" Target="../slideLayouts/slideLayout1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elplatzhalter 1"/>
          <p:cNvSpPr>
            <a:spLocks noGrp="1"/>
          </p:cNvSpPr>
          <p:nvPr>
            <p:ph type="title"/>
          </p:nvPr>
        </p:nvSpPr>
        <p:spPr bwMode="auto">
          <a:xfrm>
            <a:off x="457200" y="8461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de-DE" altLang="de-DE"/>
              <a:t>Mastertitelformat bearbeiten</a:t>
            </a:r>
          </a:p>
        </p:txBody>
      </p:sp>
    </p:spTree>
    <p:extLst>
      <p:ext uri="{BB962C8B-B14F-4D97-AF65-F5344CB8AC3E}">
        <p14:creationId xmlns:p14="http://schemas.microsoft.com/office/powerpoint/2010/main" val="2324725083"/>
      </p:ext>
    </p:extLst>
  </p:cSld>
  <p:clrMap bg1="lt1" tx1="dk1" bg2="lt2" tx2="dk2" accent1="accent1" accent2="accent2" accent3="accent3" accent4="accent4" accent5="accent5" accent6="accent6" hlink="hlink" folHlink="folHlink"/>
  <p:sldLayoutIdLst>
    <p:sldLayoutId id="2147483661" r:id="rId1"/>
    <p:sldLayoutId id="2147483662" r:id="rId2"/>
  </p:sldLayoutIdLst>
  <p:hf sldNum="0" hdr="0" ftr="0" dt="0"/>
  <p:txStyles>
    <p:titleStyle>
      <a:lvl1pPr algn="ctr" defTabSz="457200" rtl="0" eaLnBrk="1" fontAlgn="base" hangingPunct="1">
        <a:spcBef>
          <a:spcPct val="0"/>
        </a:spcBef>
        <a:spcAft>
          <a:spcPct val="0"/>
        </a:spcAft>
        <a:defRPr sz="3600" kern="1200">
          <a:solidFill>
            <a:schemeClr val="tx1"/>
          </a:solidFill>
          <a:latin typeface="Arial"/>
          <a:ea typeface="+mj-ea"/>
          <a:cs typeface="Arial"/>
        </a:defRPr>
      </a:lvl1pPr>
      <a:lvl2pPr algn="ctr" defTabSz="457200" rtl="0" eaLnBrk="1" fontAlgn="base" hangingPunct="1">
        <a:spcBef>
          <a:spcPct val="0"/>
        </a:spcBef>
        <a:spcAft>
          <a:spcPct val="0"/>
        </a:spcAft>
        <a:defRPr sz="3600">
          <a:solidFill>
            <a:schemeClr val="tx1"/>
          </a:solidFill>
          <a:latin typeface="Arial" panose="020B0604020202020204" pitchFamily="34" charset="0"/>
          <a:cs typeface="Arial" panose="020B0604020202020204" pitchFamily="34" charset="0"/>
        </a:defRPr>
      </a:lvl2pPr>
      <a:lvl3pPr algn="ctr" defTabSz="457200" rtl="0" eaLnBrk="1" fontAlgn="base" hangingPunct="1">
        <a:spcBef>
          <a:spcPct val="0"/>
        </a:spcBef>
        <a:spcAft>
          <a:spcPct val="0"/>
        </a:spcAft>
        <a:defRPr sz="3600">
          <a:solidFill>
            <a:schemeClr val="tx1"/>
          </a:solidFill>
          <a:latin typeface="Arial" panose="020B0604020202020204" pitchFamily="34" charset="0"/>
          <a:cs typeface="Arial" panose="020B0604020202020204" pitchFamily="34" charset="0"/>
        </a:defRPr>
      </a:lvl3pPr>
      <a:lvl4pPr algn="ctr" defTabSz="457200" rtl="0" eaLnBrk="1" fontAlgn="base" hangingPunct="1">
        <a:spcBef>
          <a:spcPct val="0"/>
        </a:spcBef>
        <a:spcAft>
          <a:spcPct val="0"/>
        </a:spcAft>
        <a:defRPr sz="3600">
          <a:solidFill>
            <a:schemeClr val="tx1"/>
          </a:solidFill>
          <a:latin typeface="Arial" panose="020B0604020202020204" pitchFamily="34" charset="0"/>
          <a:cs typeface="Arial" panose="020B0604020202020204" pitchFamily="34" charset="0"/>
        </a:defRPr>
      </a:lvl4pPr>
      <a:lvl5pPr algn="ctr" defTabSz="457200" rtl="0" eaLnBrk="1" fontAlgn="base" hangingPunct="1">
        <a:spcBef>
          <a:spcPct val="0"/>
        </a:spcBef>
        <a:spcAft>
          <a:spcPct val="0"/>
        </a:spcAft>
        <a:defRPr sz="3600">
          <a:solidFill>
            <a:schemeClr val="tx1"/>
          </a:solidFill>
          <a:latin typeface="Arial" panose="020B0604020202020204" pitchFamily="34" charset="0"/>
          <a:cs typeface="Arial" panose="020B0604020202020204" pitchFamily="34" charset="0"/>
        </a:defRPr>
      </a:lvl5pPr>
      <a:lvl6pPr marL="457200" algn="ctr" defTabSz="457200" rtl="0" eaLnBrk="1" fontAlgn="base" hangingPunct="1">
        <a:spcBef>
          <a:spcPct val="0"/>
        </a:spcBef>
        <a:spcAft>
          <a:spcPct val="0"/>
        </a:spcAft>
        <a:defRPr sz="3600">
          <a:solidFill>
            <a:schemeClr val="tx1"/>
          </a:solidFill>
          <a:latin typeface="Arial" panose="020B0604020202020204" pitchFamily="34" charset="0"/>
          <a:cs typeface="Arial" panose="020B0604020202020204" pitchFamily="34" charset="0"/>
        </a:defRPr>
      </a:lvl6pPr>
      <a:lvl7pPr marL="914400" algn="ctr" defTabSz="457200" rtl="0" eaLnBrk="1" fontAlgn="base" hangingPunct="1">
        <a:spcBef>
          <a:spcPct val="0"/>
        </a:spcBef>
        <a:spcAft>
          <a:spcPct val="0"/>
        </a:spcAft>
        <a:defRPr sz="3600">
          <a:solidFill>
            <a:schemeClr val="tx1"/>
          </a:solidFill>
          <a:latin typeface="Arial" panose="020B0604020202020204" pitchFamily="34" charset="0"/>
          <a:cs typeface="Arial" panose="020B0604020202020204" pitchFamily="34" charset="0"/>
        </a:defRPr>
      </a:lvl7pPr>
      <a:lvl8pPr marL="1371600" algn="ctr" defTabSz="457200" rtl="0" eaLnBrk="1" fontAlgn="base" hangingPunct="1">
        <a:spcBef>
          <a:spcPct val="0"/>
        </a:spcBef>
        <a:spcAft>
          <a:spcPct val="0"/>
        </a:spcAft>
        <a:defRPr sz="3600">
          <a:solidFill>
            <a:schemeClr val="tx1"/>
          </a:solidFill>
          <a:latin typeface="Arial" panose="020B0604020202020204" pitchFamily="34" charset="0"/>
          <a:cs typeface="Arial" panose="020B0604020202020204" pitchFamily="34" charset="0"/>
        </a:defRPr>
      </a:lvl8pPr>
      <a:lvl9pPr marL="1828800" algn="ctr" defTabSz="457200" rtl="0" eaLnBrk="1" fontAlgn="base" hangingPunct="1">
        <a:spcBef>
          <a:spcPct val="0"/>
        </a:spcBef>
        <a:spcAft>
          <a:spcPct val="0"/>
        </a:spcAft>
        <a:defRPr sz="3600">
          <a:solidFill>
            <a:schemeClr val="tx1"/>
          </a:solidFill>
          <a:latin typeface="Arial" panose="020B0604020202020204" pitchFamily="34" charset="0"/>
          <a:cs typeface="Arial" panose="020B0604020202020204" pitchFamily="34" charset="0"/>
        </a:defRPr>
      </a:lvl9pPr>
    </p:titleStyle>
    <p:bodyStyle>
      <a:lvl1pPr marL="342900" indent="-342900" algn="l" defTabSz="457200" rtl="0" eaLnBrk="1" fontAlgn="base" hangingPunct="1">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defTabSz="457200" rtl="0" eaLnBrk="1" fontAlgn="base" hangingPunct="1">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defTabSz="457200" rtl="0" eaLnBrk="1" fontAlgn="base" hangingPunct="1">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defTabSz="457200" rtl="0" eaLnBrk="1" fontAlgn="base" hangingPunct="1">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defTabSz="457200" rtl="0" eaLnBrk="1" fontAlgn="base" hangingPunct="1">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de-DE"/>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de-DE" altLang="de-DE"/>
              <a:t>Titelmasterformat durch Klicken bearbeiten</a:t>
            </a:r>
          </a:p>
        </p:txBody>
      </p:sp>
      <p:sp>
        <p:nvSpPr>
          <p:cNvPr id="2051" name="Rectangle 3"/>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de-DE" altLang="de-DE"/>
              <a:t>Textmasterformate durch Klicken bearbeiten</a:t>
            </a:r>
          </a:p>
          <a:p>
            <a:pPr lvl="1"/>
            <a:r>
              <a:rPr lang="de-DE" altLang="de-DE"/>
              <a:t>Zweite Ebene</a:t>
            </a:r>
          </a:p>
          <a:p>
            <a:pPr lvl="2"/>
            <a:r>
              <a:rPr lang="de-DE" altLang="de-DE"/>
              <a:t>Dritte Ebene</a:t>
            </a:r>
          </a:p>
          <a:p>
            <a:pPr lvl="3"/>
            <a:r>
              <a:rPr lang="de-DE" altLang="de-DE"/>
              <a:t>Vierte Ebene</a:t>
            </a:r>
          </a:p>
          <a:p>
            <a:pPr lvl="4"/>
            <a:r>
              <a:rPr lang="de-DE" altLang="de-DE"/>
              <a:t>Fünfte Ebene</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latin typeface="Arial" charset="0"/>
                <a:cs typeface="+mn-cs"/>
              </a:defRPr>
            </a:lvl1pPr>
          </a:lstStyle>
          <a:p>
            <a:pPr>
              <a:defRPr/>
            </a:pPr>
            <a:endParaRPr lang="de-DE" altLang="de-DE" dirty="0"/>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latin typeface="Arial" charset="0"/>
                <a:cs typeface="+mn-cs"/>
              </a:defRPr>
            </a:lvl1pPr>
          </a:lstStyle>
          <a:p>
            <a:pPr>
              <a:defRPr/>
            </a:pPr>
            <a:endParaRPr lang="de-DE" altLang="de-DE" dirty="0"/>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latin typeface="Arial" charset="0"/>
                <a:cs typeface="+mn-cs"/>
              </a:defRPr>
            </a:lvl1pPr>
          </a:lstStyle>
          <a:p>
            <a:pPr>
              <a:defRPr/>
            </a:pPr>
            <a:endParaRPr lang="de-DE" altLang="de-DE" dirty="0"/>
          </a:p>
        </p:txBody>
      </p:sp>
    </p:spTree>
    <p:extLst>
      <p:ext uri="{BB962C8B-B14F-4D97-AF65-F5344CB8AC3E}">
        <p14:creationId xmlns:p14="http://schemas.microsoft.com/office/powerpoint/2010/main" val="3875735010"/>
      </p:ext>
    </p:extLst>
  </p:cSld>
  <p:clrMap bg1="lt1" tx1="dk1" bg2="lt2" tx2="dk2" accent1="accent1" accent2="accent2" accent3="accent3" accent4="accent4" accent5="accent5" accent6="accent6" hlink="hlink" folHlink="folHlink"/>
  <p:sldLayoutIdLst>
    <p:sldLayoutId id="2147483664" r:id="rId1"/>
    <p:sldLayoutId id="2147483665" r:id="rId2"/>
    <p:sldLayoutId id="2147483666" r:id="rId3"/>
    <p:sldLayoutId id="2147483667" r:id="rId4"/>
    <p:sldLayoutId id="2147483668" r:id="rId5"/>
    <p:sldLayoutId id="2147483669" r:id="rId6"/>
    <p:sldLayoutId id="2147483670" r:id="rId7"/>
    <p:sldLayoutId id="2147483671" r:id="rId8"/>
    <p:sldLayoutId id="2147483672" r:id="rId9"/>
    <p:sldLayoutId id="2147483673" r:id="rId10"/>
    <p:sldLayoutId id="2147483674" r:id="rId11"/>
  </p:sldLayoutIdLst>
  <p:hf sldNum="0" hdr="0" ftr="0" dt="0"/>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4.xml"/><Relationship Id="rId5" Type="http://schemas.openxmlformats.org/officeDocument/2006/relationships/image" Target="../media/image17.png"/><Relationship Id="rId4" Type="http://schemas.openxmlformats.org/officeDocument/2006/relationships/image" Target="../media/image16.png"/></Relationships>
</file>

<file path=ppt/slides/_rels/slide16.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4.xml"/><Relationship Id="rId4" Type="http://schemas.openxmlformats.org/officeDocument/2006/relationships/image" Target="../media/image25.png"/></Relationships>
</file>

<file path=ppt/slides/_rels/slide21.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4.xml"/><Relationship Id="rId4" Type="http://schemas.openxmlformats.org/officeDocument/2006/relationships/image" Target="../media/image28.png"/></Relationships>
</file>

<file path=ppt/slides/_rels/slide22.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3" Type="http://schemas.openxmlformats.org/officeDocument/2006/relationships/hyperlink" Target="mailto:statistik@stadt.koblenz.de" TargetMode="External"/><Relationship Id="rId2" Type="http://schemas.openxmlformats.org/officeDocument/2006/relationships/hyperlink" Target="http://www.statistik.koblenz.de/" TargetMode="External"/><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7" name="Titel 1"/>
          <p:cNvSpPr>
            <a:spLocks noGrp="1"/>
          </p:cNvSpPr>
          <p:nvPr>
            <p:ph type="ctrTitle"/>
          </p:nvPr>
        </p:nvSpPr>
        <p:spPr>
          <a:xfrm>
            <a:off x="395536" y="1052738"/>
            <a:ext cx="8352928" cy="1470025"/>
          </a:xfrm>
        </p:spPr>
        <p:txBody>
          <a:bodyPr/>
          <a:lstStyle/>
          <a:p>
            <a:r>
              <a:rPr lang="de-DE" altLang="de-DE" sz="2800" b="1" dirty="0"/>
              <a:t>Leben in Koblenz – Koblenzer Bürgerpanel </a:t>
            </a:r>
            <a:r>
              <a:rPr lang="de-DE" altLang="de-DE" sz="2800" b="1" dirty="0" smtClean="0"/>
              <a:t>2023 </a:t>
            </a:r>
            <a:r>
              <a:rPr lang="de-DE" altLang="de-DE" sz="2800" b="1" dirty="0"/>
              <a:t/>
            </a:r>
            <a:br>
              <a:rPr lang="de-DE" altLang="de-DE" sz="2800" b="1" dirty="0"/>
            </a:br>
            <a:r>
              <a:rPr lang="de-DE" altLang="de-DE" sz="2800" b="1" dirty="0"/>
              <a:t/>
            </a:r>
            <a:br>
              <a:rPr lang="de-DE" altLang="de-DE" sz="2800" b="1" dirty="0"/>
            </a:br>
            <a:r>
              <a:rPr lang="de-DE" altLang="de-DE" sz="2000" b="1" dirty="0"/>
              <a:t>Ergebnisse der </a:t>
            </a:r>
            <a:r>
              <a:rPr lang="de-DE" altLang="de-DE" sz="2000" b="1" dirty="0" smtClean="0"/>
              <a:t>vierten </a:t>
            </a:r>
            <a:r>
              <a:rPr lang="de-DE" altLang="de-DE" sz="2000" b="1" dirty="0"/>
              <a:t>Erhebungswelle der Bürgerumfrage</a:t>
            </a:r>
            <a:endParaRPr lang="de-DE" sz="2000" dirty="0"/>
          </a:p>
        </p:txBody>
      </p:sp>
      <p:sp>
        <p:nvSpPr>
          <p:cNvPr id="2" name="Rechteck 1"/>
          <p:cNvSpPr/>
          <p:nvPr/>
        </p:nvSpPr>
        <p:spPr>
          <a:xfrm>
            <a:off x="1708030" y="2722168"/>
            <a:ext cx="5980981" cy="1015663"/>
          </a:xfrm>
          <a:prstGeom prst="rect">
            <a:avLst/>
          </a:prstGeom>
        </p:spPr>
        <p:txBody>
          <a:bodyPr wrap="square">
            <a:spAutoFit/>
          </a:bodyPr>
          <a:lstStyle/>
          <a:p>
            <a:pPr algn="ctr" defTabSz="457200" fontAlgn="base">
              <a:lnSpc>
                <a:spcPct val="125000"/>
              </a:lnSpc>
              <a:spcBef>
                <a:spcPct val="0"/>
              </a:spcBef>
              <a:spcAft>
                <a:spcPct val="0"/>
              </a:spcAft>
            </a:pPr>
            <a:r>
              <a:rPr lang="de-DE" altLang="de-DE" dirty="0">
                <a:latin typeface="Arial Narrow" pitchFamily="34" charset="0"/>
                <a:cs typeface="Arial" charset="0"/>
              </a:rPr>
              <a:t>Dr. Manfred Pauly (Datenanalyse), Daniela Schüller (Datenerhebung)</a:t>
            </a:r>
          </a:p>
          <a:p>
            <a:pPr algn="ctr" defTabSz="457200" fontAlgn="base">
              <a:lnSpc>
                <a:spcPct val="125000"/>
              </a:lnSpc>
              <a:spcBef>
                <a:spcPct val="0"/>
              </a:spcBef>
              <a:spcAft>
                <a:spcPct val="0"/>
              </a:spcAft>
            </a:pPr>
            <a:r>
              <a:rPr lang="de-DE" altLang="de-DE" dirty="0">
                <a:solidFill>
                  <a:prstClr val="black"/>
                </a:solidFill>
                <a:latin typeface="Arial Narrow" pitchFamily="34" charset="0"/>
                <a:cs typeface="Arial" charset="0"/>
              </a:rPr>
              <a:t>Kommunalstatistik und Stadtforschung, Stadt Koblenz </a:t>
            </a:r>
            <a:br>
              <a:rPr lang="de-DE" altLang="de-DE" dirty="0">
                <a:solidFill>
                  <a:prstClr val="black"/>
                </a:solidFill>
                <a:latin typeface="Arial Narrow" pitchFamily="34" charset="0"/>
                <a:cs typeface="Arial" charset="0"/>
              </a:rPr>
            </a:br>
            <a:endParaRPr lang="de-DE" altLang="de-DE" sz="1200" b="1" i="1" dirty="0">
              <a:solidFill>
                <a:prstClr val="black"/>
              </a:solidFill>
              <a:latin typeface="Arial" charset="0"/>
              <a:cs typeface="Arial" charset="0"/>
            </a:endParaRPr>
          </a:p>
        </p:txBody>
      </p:sp>
    </p:spTree>
    <p:extLst>
      <p:ext uri="{BB962C8B-B14F-4D97-AF65-F5344CB8AC3E}">
        <p14:creationId xmlns:p14="http://schemas.microsoft.com/office/powerpoint/2010/main" val="84795624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5" name="Rectangle 3"/>
          <p:cNvSpPr>
            <a:spLocks noChangeArrowheads="1"/>
          </p:cNvSpPr>
          <p:nvPr/>
        </p:nvSpPr>
        <p:spPr bwMode="auto">
          <a:xfrm>
            <a:off x="395288" y="836712"/>
            <a:ext cx="8424862" cy="5400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457200" indent="-457200" eaLnBrk="0" hangingPunct="0">
              <a:spcBef>
                <a:spcPct val="20000"/>
              </a:spcBef>
              <a:buChar char="•"/>
              <a:defRPr sz="3200">
                <a:solidFill>
                  <a:schemeClr val="tx1"/>
                </a:solidFill>
                <a:latin typeface="Arial" charset="0"/>
              </a:defRPr>
            </a:lvl1pPr>
            <a:lvl2pPr marL="800100" indent="-342900" eaLnBrk="0" hangingPunct="0">
              <a:spcBef>
                <a:spcPct val="20000"/>
              </a:spcBef>
              <a:buChar char="–"/>
              <a:defRPr sz="2800">
                <a:solidFill>
                  <a:schemeClr val="tx1"/>
                </a:solidFill>
                <a:latin typeface="Arial" charset="0"/>
              </a:defRPr>
            </a:lvl2pPr>
            <a:lvl3pPr marL="1219200" indent="-304800" eaLnBrk="0" hangingPunct="0">
              <a:spcBef>
                <a:spcPct val="20000"/>
              </a:spcBef>
              <a:buChar char="•"/>
              <a:defRPr sz="2400">
                <a:solidFill>
                  <a:schemeClr val="tx1"/>
                </a:solidFill>
                <a:latin typeface="Arial" charset="0"/>
              </a:defRPr>
            </a:lvl3pPr>
            <a:lvl4pPr marL="1638300" indent="-2667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marL="0" indent="0">
              <a:buNone/>
            </a:pPr>
            <a:endParaRPr lang="de-DE" sz="1400" dirty="0"/>
          </a:p>
        </p:txBody>
      </p:sp>
      <p:sp>
        <p:nvSpPr>
          <p:cNvPr id="4" name="Rechteck 3"/>
          <p:cNvSpPr/>
          <p:nvPr/>
        </p:nvSpPr>
        <p:spPr>
          <a:xfrm>
            <a:off x="250547" y="836712"/>
            <a:ext cx="8714343" cy="5386090"/>
          </a:xfrm>
          <a:prstGeom prst="rect">
            <a:avLst/>
          </a:prstGeom>
        </p:spPr>
        <p:txBody>
          <a:bodyPr wrap="square">
            <a:spAutoFit/>
          </a:bodyPr>
          <a:lstStyle/>
          <a:p>
            <a:pPr>
              <a:lnSpc>
                <a:spcPct val="150000"/>
              </a:lnSpc>
            </a:pPr>
            <a:r>
              <a:rPr lang="de-DE" sz="1600" b="1" dirty="0" smtClean="0"/>
              <a:t>Die im Jahr 2021 beobachtete Stimmungseintrübung hat sich weiter fortgesetzt</a:t>
            </a:r>
            <a:endParaRPr lang="de-DE" sz="1600" dirty="0"/>
          </a:p>
          <a:p>
            <a:pPr lvl="1">
              <a:lnSpc>
                <a:spcPct val="150000"/>
              </a:lnSpc>
            </a:pPr>
            <a:r>
              <a:rPr lang="de-DE" sz="1400" dirty="0" smtClean="0">
                <a:sym typeface="Wingdings" panose="05000000000000000000" pitchFamily="2" charset="2"/>
              </a:rPr>
              <a:t> </a:t>
            </a:r>
            <a:r>
              <a:rPr lang="de-DE" sz="1400" dirty="0" smtClean="0"/>
              <a:t>Trotz </a:t>
            </a:r>
            <a:r>
              <a:rPr lang="de-DE" sz="1400" dirty="0"/>
              <a:t>Aufhebung pandemiebedingter Maßnahmen anhaltende </a:t>
            </a:r>
            <a:r>
              <a:rPr lang="de-DE" sz="1400" dirty="0" smtClean="0"/>
              <a:t>Stimmungsdämpfung</a:t>
            </a:r>
            <a:endParaRPr lang="de-DE" sz="1400" dirty="0"/>
          </a:p>
          <a:p>
            <a:pPr marL="742950" lvl="1" indent="-285750">
              <a:lnSpc>
                <a:spcPct val="150000"/>
              </a:lnSpc>
              <a:buFont typeface="Wingdings" panose="05000000000000000000" pitchFamily="2" charset="2"/>
              <a:buChar char="è"/>
            </a:pPr>
            <a:r>
              <a:rPr lang="de-DE" sz="1400" dirty="0" smtClean="0"/>
              <a:t>Krisenhafte Entwicklungen auf nationaler wie auf internationaler Ebene aber auch „Nachwirkungen“ der Corona-Pandemie bilden für das gesamte Stimmungsbild wichtige Rahmenbedingungen</a:t>
            </a:r>
          </a:p>
          <a:p>
            <a:pPr>
              <a:lnSpc>
                <a:spcPct val="150000"/>
              </a:lnSpc>
              <a:spcBef>
                <a:spcPts val="1200"/>
              </a:spcBef>
            </a:pPr>
            <a:r>
              <a:rPr lang="de-DE" sz="1600" b="1" dirty="0" smtClean="0"/>
              <a:t>Problemfeld „Soziales Gefüge“ rückt stärker in den Fokus</a:t>
            </a:r>
            <a:endParaRPr lang="de-DE" sz="1600" dirty="0"/>
          </a:p>
          <a:p>
            <a:pPr marL="742950" lvl="1" indent="-285750">
              <a:lnSpc>
                <a:spcPct val="150000"/>
              </a:lnSpc>
              <a:buFont typeface="Wingdings" panose="05000000000000000000" pitchFamily="2" charset="2"/>
              <a:buChar char="è"/>
            </a:pPr>
            <a:r>
              <a:rPr lang="de-DE" sz="1400" dirty="0" smtClean="0">
                <a:sym typeface="Wingdings" panose="05000000000000000000" pitchFamily="2" charset="2"/>
              </a:rPr>
              <a:t>Messbarer Rückgang des subjektiven Sicherheitsgefühls in der Stadt</a:t>
            </a:r>
          </a:p>
          <a:p>
            <a:pPr marL="742950" lvl="1" indent="-285750">
              <a:lnSpc>
                <a:spcPct val="150000"/>
              </a:lnSpc>
              <a:buFont typeface="Wingdings" panose="05000000000000000000" pitchFamily="2" charset="2"/>
              <a:buChar char="è"/>
            </a:pPr>
            <a:r>
              <a:rPr lang="de-DE" sz="1400" dirty="0" smtClean="0">
                <a:sym typeface="Wingdings" panose="05000000000000000000" pitchFamily="2" charset="2"/>
              </a:rPr>
              <a:t>Zunehmende und differenzierte Problemwahrnehmung im Bereich Migration/Integration</a:t>
            </a:r>
          </a:p>
          <a:p>
            <a:pPr marL="742950" lvl="1" indent="-285750">
              <a:lnSpc>
                <a:spcPct val="150000"/>
              </a:lnSpc>
              <a:buFont typeface="Wingdings" panose="05000000000000000000" pitchFamily="2" charset="2"/>
              <a:buChar char="è"/>
            </a:pPr>
            <a:r>
              <a:rPr lang="de-DE" sz="1400" dirty="0" smtClean="0">
                <a:sym typeface="Wingdings" panose="05000000000000000000" pitchFamily="2" charset="2"/>
              </a:rPr>
              <a:t>Verkehr und Mobilität bleiben aber weiterhin das mit Abstand größte Problemfeld in Koblenz</a:t>
            </a:r>
            <a:endParaRPr lang="de-DE" sz="1400" dirty="0"/>
          </a:p>
          <a:p>
            <a:pPr>
              <a:lnSpc>
                <a:spcPct val="150000"/>
              </a:lnSpc>
              <a:spcBef>
                <a:spcPts val="1200"/>
              </a:spcBef>
            </a:pPr>
            <a:r>
              <a:rPr lang="de-DE" sz="1600" b="1" dirty="0" smtClean="0"/>
              <a:t>Maßnahmen zur Verbesserung der Lebensqualität zeigen messbare Wirkung</a:t>
            </a:r>
            <a:endParaRPr lang="de-DE" sz="1600" b="1" dirty="0"/>
          </a:p>
          <a:p>
            <a:pPr lvl="1">
              <a:lnSpc>
                <a:spcPct val="150000"/>
              </a:lnSpc>
            </a:pPr>
            <a:r>
              <a:rPr lang="de-DE" sz="1400" dirty="0" smtClean="0">
                <a:sym typeface="Wingdings" panose="05000000000000000000" pitchFamily="2" charset="2"/>
              </a:rPr>
              <a:t> Gesamtstädtische Ebene: Ö</a:t>
            </a:r>
            <a:r>
              <a:rPr lang="de-DE" sz="1400" dirty="0" smtClean="0"/>
              <a:t>ffentlicher </a:t>
            </a:r>
            <a:r>
              <a:rPr lang="de-DE" sz="1400" dirty="0"/>
              <a:t>Nahverkehr, Radverkehr und Grünflächengestaltung</a:t>
            </a:r>
          </a:p>
          <a:p>
            <a:pPr lvl="1">
              <a:lnSpc>
                <a:spcPct val="150000"/>
              </a:lnSpc>
            </a:pPr>
            <a:r>
              <a:rPr lang="de-DE" sz="1400" dirty="0" smtClean="0">
                <a:sym typeface="Wingdings" panose="05000000000000000000" pitchFamily="2" charset="2"/>
              </a:rPr>
              <a:t> Auf Stadtteilebene </a:t>
            </a:r>
            <a:r>
              <a:rPr lang="de-DE" sz="1400" dirty="0" smtClean="0"/>
              <a:t>wirkende </a:t>
            </a:r>
            <a:r>
              <a:rPr lang="de-DE" sz="1400" dirty="0"/>
              <a:t>Projekte </a:t>
            </a:r>
            <a:r>
              <a:rPr lang="de-DE" sz="1400" dirty="0" smtClean="0"/>
              <a:t>bewirken ebenfalls signifikante </a:t>
            </a:r>
            <a:r>
              <a:rPr lang="de-DE" sz="1400" dirty="0"/>
              <a:t>Zufriedenheitssteigerung</a:t>
            </a:r>
          </a:p>
          <a:p>
            <a:pPr>
              <a:lnSpc>
                <a:spcPct val="150000"/>
              </a:lnSpc>
            </a:pPr>
            <a:endParaRPr lang="de-DE" sz="1400" b="1" dirty="0" smtClean="0"/>
          </a:p>
          <a:p>
            <a:pPr>
              <a:lnSpc>
                <a:spcPct val="150000"/>
              </a:lnSpc>
            </a:pPr>
            <a:r>
              <a:rPr lang="de-DE" sz="1600" b="1" dirty="0" smtClean="0"/>
              <a:t>Fazit</a:t>
            </a:r>
            <a:r>
              <a:rPr lang="de-DE" sz="1600" b="1" dirty="0"/>
              <a:t>: </a:t>
            </a:r>
            <a:endParaRPr lang="de-DE" sz="1600" b="1" dirty="0" smtClean="0"/>
          </a:p>
          <a:p>
            <a:pPr>
              <a:lnSpc>
                <a:spcPct val="150000"/>
              </a:lnSpc>
            </a:pPr>
            <a:r>
              <a:rPr lang="de-DE" sz="1400" dirty="0" smtClean="0"/>
              <a:t>Das </a:t>
            </a:r>
            <a:r>
              <a:rPr lang="de-DE" sz="1400" dirty="0"/>
              <a:t>Koblenzer Bürgerpanel 2023 bietet </a:t>
            </a:r>
            <a:r>
              <a:rPr lang="de-DE" sz="1400" dirty="0" smtClean="0"/>
              <a:t>differenzierte Einblicke </a:t>
            </a:r>
            <a:r>
              <a:rPr lang="de-DE" sz="1400" dirty="0"/>
              <a:t>in aktuelle </a:t>
            </a:r>
            <a:r>
              <a:rPr lang="de-DE" sz="1400" dirty="0" smtClean="0"/>
              <a:t>(stadt-)gesellschaftliche </a:t>
            </a:r>
            <a:r>
              <a:rPr lang="de-DE" sz="1400" dirty="0"/>
              <a:t>Trends und zeigt sowohl anhaltende Herausforderungen als auch Erfolge in der städtischen Entwicklung auf.</a:t>
            </a:r>
          </a:p>
        </p:txBody>
      </p:sp>
      <p:sp>
        <p:nvSpPr>
          <p:cNvPr id="5" name="Rechteck 4"/>
          <p:cNvSpPr/>
          <p:nvPr/>
        </p:nvSpPr>
        <p:spPr>
          <a:xfrm>
            <a:off x="250547" y="5177928"/>
            <a:ext cx="8714343" cy="1145755"/>
          </a:xfrm>
          <a:prstGeom prst="rect">
            <a:avLst/>
          </a:prstGeom>
          <a:solidFill>
            <a:srgbClr val="002060">
              <a:alpha val="4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9" name="Rectangle 4"/>
          <p:cNvSpPr>
            <a:spLocks noGrp="1" noChangeArrowheads="1"/>
          </p:cNvSpPr>
          <p:nvPr>
            <p:ph type="title"/>
          </p:nvPr>
        </p:nvSpPr>
        <p:spPr>
          <a:xfrm>
            <a:off x="250547" y="188913"/>
            <a:ext cx="8714344" cy="433387"/>
          </a:xfrm>
          <a:solidFill>
            <a:srgbClr val="C00000"/>
          </a:solidFill>
          <a:ln>
            <a:noFill/>
          </a:ln>
          <a:effectLst/>
          <a:extLst/>
        </p:spPr>
        <p:txBody>
          <a:bodyPr vert="horz" wrap="square" lIns="91440" tIns="45720" rIns="91440" bIns="45720" numCol="1" anchor="t" anchorCtr="0" compatLnSpc="1">
            <a:prstTxWarp prst="textNoShape">
              <a:avLst/>
            </a:prstTxWarp>
          </a:bodyPr>
          <a:lstStyle/>
          <a:p>
            <a:pPr eaLnBrk="1" hangingPunct="1"/>
            <a:r>
              <a:rPr lang="de-DE" altLang="de-DE" sz="1800" b="1" dirty="0" smtClean="0">
                <a:solidFill>
                  <a:schemeClr val="bg1"/>
                </a:solidFill>
              </a:rPr>
              <a:t>  Zentrale Befunde der Auswertung des Koblenzer Bürgerpanels 2023</a:t>
            </a:r>
            <a:endParaRPr lang="de-DE" altLang="de-DE" sz="1800" b="1" dirty="0">
              <a:solidFill>
                <a:schemeClr val="bg1"/>
              </a:solidFill>
            </a:endParaRPr>
          </a:p>
        </p:txBody>
      </p:sp>
    </p:spTree>
    <p:extLst>
      <p:ext uri="{BB962C8B-B14F-4D97-AF65-F5344CB8AC3E}">
        <p14:creationId xmlns:p14="http://schemas.microsoft.com/office/powerpoint/2010/main" val="2386475718"/>
      </p:ext>
    </p:extLst>
  </p:cSld>
  <p:clrMapOvr>
    <a:masterClrMapping/>
  </p:clrMapOv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Grafik 7"/>
          <p:cNvPicPr>
            <a:picLocks noChangeAspect="1"/>
          </p:cNvPicPr>
          <p:nvPr/>
        </p:nvPicPr>
        <p:blipFill>
          <a:blip r:embed="rId2"/>
          <a:stretch>
            <a:fillRect/>
          </a:stretch>
        </p:blipFill>
        <p:spPr>
          <a:xfrm>
            <a:off x="754316" y="157198"/>
            <a:ext cx="7706801" cy="4620270"/>
          </a:xfrm>
          <a:prstGeom prst="rect">
            <a:avLst/>
          </a:prstGeom>
        </p:spPr>
      </p:pic>
      <p:sp>
        <p:nvSpPr>
          <p:cNvPr id="8195" name="Rectangle 3"/>
          <p:cNvSpPr>
            <a:spLocks noChangeArrowheads="1"/>
          </p:cNvSpPr>
          <p:nvPr/>
        </p:nvSpPr>
        <p:spPr bwMode="auto">
          <a:xfrm>
            <a:off x="395288" y="836712"/>
            <a:ext cx="8424862" cy="5400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457200" indent="-457200" eaLnBrk="0" hangingPunct="0">
              <a:spcBef>
                <a:spcPct val="20000"/>
              </a:spcBef>
              <a:buChar char="•"/>
              <a:defRPr sz="3200">
                <a:solidFill>
                  <a:schemeClr val="tx1"/>
                </a:solidFill>
                <a:latin typeface="Arial" charset="0"/>
              </a:defRPr>
            </a:lvl1pPr>
            <a:lvl2pPr marL="800100" indent="-342900" eaLnBrk="0" hangingPunct="0">
              <a:spcBef>
                <a:spcPct val="20000"/>
              </a:spcBef>
              <a:buChar char="–"/>
              <a:defRPr sz="2800">
                <a:solidFill>
                  <a:schemeClr val="tx1"/>
                </a:solidFill>
                <a:latin typeface="Arial" charset="0"/>
              </a:defRPr>
            </a:lvl2pPr>
            <a:lvl3pPr marL="1219200" indent="-304800" eaLnBrk="0" hangingPunct="0">
              <a:spcBef>
                <a:spcPct val="20000"/>
              </a:spcBef>
              <a:buChar char="•"/>
              <a:defRPr sz="2400">
                <a:solidFill>
                  <a:schemeClr val="tx1"/>
                </a:solidFill>
                <a:latin typeface="Arial" charset="0"/>
              </a:defRPr>
            </a:lvl3pPr>
            <a:lvl4pPr marL="1638300" indent="-2667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marL="0" indent="0">
              <a:buNone/>
            </a:pPr>
            <a:endParaRPr lang="de-DE" sz="1400" dirty="0"/>
          </a:p>
        </p:txBody>
      </p:sp>
      <p:sp>
        <p:nvSpPr>
          <p:cNvPr id="6" name="Rechteck 5"/>
          <p:cNvSpPr/>
          <p:nvPr/>
        </p:nvSpPr>
        <p:spPr>
          <a:xfrm>
            <a:off x="458715" y="4777468"/>
            <a:ext cx="8298005" cy="1846659"/>
          </a:xfrm>
          <a:prstGeom prst="rect">
            <a:avLst/>
          </a:prstGeom>
        </p:spPr>
        <p:txBody>
          <a:bodyPr wrap="square">
            <a:spAutoFit/>
          </a:bodyPr>
          <a:lstStyle/>
          <a:p>
            <a:endParaRPr lang="de-DE" sz="1400" dirty="0">
              <a:latin typeface="Calibri" panose="020F0502020204030204" pitchFamily="34" charset="0"/>
            </a:endParaRPr>
          </a:p>
          <a:p>
            <a:pPr marL="285750" indent="-285750">
              <a:buFont typeface="Wingdings" panose="05000000000000000000" pitchFamily="2" charset="2"/>
              <a:buChar char="Ø"/>
            </a:pPr>
            <a:r>
              <a:rPr lang="de-DE" sz="1400" i="1" dirty="0">
                <a:latin typeface="Calibri" panose="020F0502020204030204" pitchFamily="34" charset="0"/>
              </a:rPr>
              <a:t> </a:t>
            </a:r>
            <a:r>
              <a:rPr lang="de-DE" sz="1400" dirty="0">
                <a:latin typeface="Calibri" panose="020F0502020204030204" pitchFamily="34" charset="0"/>
              </a:rPr>
              <a:t> Bottom 2 / </a:t>
            </a:r>
            <a:r>
              <a:rPr lang="de-DE" sz="1400" i="1" dirty="0">
                <a:latin typeface="Calibri" panose="020F0502020204030204" pitchFamily="34" charset="0"/>
              </a:rPr>
              <a:t>Top</a:t>
            </a:r>
            <a:r>
              <a:rPr lang="de-DE" sz="1400" dirty="0">
                <a:latin typeface="Calibri" panose="020F0502020204030204" pitchFamily="34" charset="0"/>
              </a:rPr>
              <a:t> 2</a:t>
            </a:r>
          </a:p>
          <a:p>
            <a:pPr lvl="1"/>
            <a:r>
              <a:rPr lang="de-DE" sz="1400" dirty="0">
                <a:latin typeface="Calibri" panose="020F0502020204030204" pitchFamily="34" charset="0"/>
                <a:sym typeface="Wingdings" panose="05000000000000000000" pitchFamily="2" charset="2"/>
              </a:rPr>
              <a:t> 	</a:t>
            </a:r>
            <a:r>
              <a:rPr lang="de-DE" sz="1400" dirty="0">
                <a:latin typeface="Calibri" panose="020F0502020204030204" pitchFamily="34" charset="0"/>
              </a:rPr>
              <a:t>prozentuale Anteile der beiden negativen bzw. der beiden positiven Abstufungen bezogen auf die 	Gesamtheit (einschl. „keine Angabe“ </a:t>
            </a:r>
            <a:r>
              <a:rPr lang="de-DE" sz="1400" dirty="0">
                <a:latin typeface="Calibri" panose="020F0502020204030204" pitchFamily="34" charset="0"/>
                <a:sym typeface="Wingdings" panose="05000000000000000000" pitchFamily="2" charset="2"/>
              </a:rPr>
              <a:t> Bottom 2 + Top 2  </a:t>
            </a:r>
            <a:r>
              <a:rPr lang="de-DE" sz="1600" dirty="0">
                <a:solidFill>
                  <a:srgbClr val="FF0000"/>
                </a:solidFill>
                <a:latin typeface="Calibri" panose="020F0502020204030204" pitchFamily="34" charset="0"/>
                <a:sym typeface="Wingdings" panose="05000000000000000000" pitchFamily="2" charset="2"/>
              </a:rPr>
              <a:t>≤ </a:t>
            </a:r>
            <a:r>
              <a:rPr lang="de-DE" sz="1400" dirty="0">
                <a:latin typeface="Calibri" panose="020F0502020204030204" pitchFamily="34" charset="0"/>
                <a:sym typeface="Wingdings" panose="05000000000000000000" pitchFamily="2" charset="2"/>
              </a:rPr>
              <a:t>100%</a:t>
            </a:r>
            <a:r>
              <a:rPr lang="de-DE" sz="1400" dirty="0">
                <a:latin typeface="Calibri" panose="020F0502020204030204" pitchFamily="34" charset="0"/>
              </a:rPr>
              <a:t>)</a:t>
            </a:r>
          </a:p>
          <a:p>
            <a:r>
              <a:rPr lang="de-DE" sz="1400" dirty="0">
                <a:latin typeface="Calibri" panose="020F0502020204030204" pitchFamily="34" charset="0"/>
              </a:rPr>
              <a:t> </a:t>
            </a:r>
          </a:p>
          <a:p>
            <a:pPr marL="285750" indent="-285750">
              <a:buFont typeface="Wingdings" panose="05000000000000000000" pitchFamily="2" charset="2"/>
              <a:buChar char="Ø"/>
            </a:pPr>
            <a:r>
              <a:rPr lang="de-DE" sz="1400" b="1" dirty="0">
                <a:latin typeface="Calibri" panose="020F0502020204030204" pitchFamily="34" charset="0"/>
              </a:rPr>
              <a:t>Durchschnittliche Punktzahl</a:t>
            </a:r>
            <a:r>
              <a:rPr lang="de-DE" sz="1400" dirty="0">
                <a:latin typeface="Calibri" panose="020F0502020204030204" pitchFamily="34" charset="0"/>
              </a:rPr>
              <a:t>  (Zufriedenheitsgrad, Zustimmungsgrad,….)</a:t>
            </a:r>
          </a:p>
          <a:p>
            <a:pPr marL="447675" indent="-447675"/>
            <a:r>
              <a:rPr lang="de-DE" sz="1400" dirty="0">
                <a:latin typeface="Calibri" panose="020F0502020204030204" pitchFamily="34" charset="0"/>
              </a:rPr>
              <a:t>	</a:t>
            </a:r>
            <a:r>
              <a:rPr lang="de-DE" sz="1400" dirty="0">
                <a:latin typeface="Calibri" panose="020F0502020204030204" pitchFamily="34" charset="0"/>
                <a:sym typeface="Wingdings" panose="05000000000000000000" pitchFamily="2" charset="2"/>
              </a:rPr>
              <a:t>	</a:t>
            </a:r>
            <a:r>
              <a:rPr lang="de-DE" sz="1400" dirty="0">
                <a:latin typeface="Calibri" panose="020F0502020204030204" pitchFamily="34" charset="0"/>
              </a:rPr>
              <a:t>Mittelwert der von allen Befragten zugewiesenen Bewertungspunkte je Item</a:t>
            </a:r>
          </a:p>
          <a:p>
            <a:pPr marL="447675" indent="-447675"/>
            <a:r>
              <a:rPr lang="de-DE" sz="1400" dirty="0">
                <a:latin typeface="Calibri" panose="020F0502020204030204" pitchFamily="34" charset="0"/>
              </a:rPr>
              <a:t>	</a:t>
            </a:r>
            <a:r>
              <a:rPr lang="de-DE" sz="1400" dirty="0">
                <a:latin typeface="Calibri" panose="020F0502020204030204" pitchFamily="34" charset="0"/>
                <a:sym typeface="Wingdings" panose="05000000000000000000" pitchFamily="2" charset="2"/>
              </a:rPr>
              <a:t> 	Maximum=100 (z.B. alle sind „</a:t>
            </a:r>
            <a:r>
              <a:rPr lang="de-DE" sz="1400" i="1" dirty="0">
                <a:latin typeface="Calibri" panose="020F0502020204030204" pitchFamily="34" charset="0"/>
                <a:sym typeface="Wingdings" panose="05000000000000000000" pitchFamily="2" charset="2"/>
              </a:rPr>
              <a:t>sehr zufrieden</a:t>
            </a:r>
            <a:r>
              <a:rPr lang="de-DE" sz="1400" dirty="0">
                <a:latin typeface="Calibri" panose="020F0502020204030204" pitchFamily="34" charset="0"/>
                <a:sym typeface="Wingdings" panose="05000000000000000000" pitchFamily="2" charset="2"/>
              </a:rPr>
              <a:t>“); Minimum=0 (alle sind „</a:t>
            </a:r>
            <a:r>
              <a:rPr lang="de-DE" sz="1400" i="1" dirty="0">
                <a:latin typeface="Calibri" panose="020F0502020204030204" pitchFamily="34" charset="0"/>
                <a:sym typeface="Wingdings" panose="05000000000000000000" pitchFamily="2" charset="2"/>
              </a:rPr>
              <a:t>überhaupt nicht zufrieden</a:t>
            </a:r>
            <a:r>
              <a:rPr lang="de-DE" sz="1400" dirty="0">
                <a:latin typeface="Calibri" panose="020F0502020204030204" pitchFamily="34" charset="0"/>
                <a:sym typeface="Wingdings" panose="05000000000000000000" pitchFamily="2" charset="2"/>
              </a:rPr>
              <a:t>“)</a:t>
            </a:r>
            <a:endParaRPr lang="de-DE" sz="1400" dirty="0">
              <a:latin typeface="Calibri" panose="020F0502020204030204" pitchFamily="34" charset="0"/>
            </a:endParaRPr>
          </a:p>
        </p:txBody>
      </p:sp>
    </p:spTree>
    <p:extLst>
      <p:ext uri="{BB962C8B-B14F-4D97-AF65-F5344CB8AC3E}">
        <p14:creationId xmlns:p14="http://schemas.microsoft.com/office/powerpoint/2010/main" val="1666945755"/>
      </p:ext>
    </p:extLst>
  </p:cSld>
  <p:clrMapOvr>
    <a:masterClrMapping/>
  </p:clrMapOv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5" name="Rectangle 3"/>
          <p:cNvSpPr>
            <a:spLocks noChangeArrowheads="1"/>
          </p:cNvSpPr>
          <p:nvPr/>
        </p:nvSpPr>
        <p:spPr bwMode="auto">
          <a:xfrm>
            <a:off x="395288" y="836712"/>
            <a:ext cx="8424862" cy="5400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457200" indent="-457200" eaLnBrk="0" hangingPunct="0">
              <a:spcBef>
                <a:spcPct val="20000"/>
              </a:spcBef>
              <a:buChar char="•"/>
              <a:defRPr sz="3200">
                <a:solidFill>
                  <a:schemeClr val="tx1"/>
                </a:solidFill>
                <a:latin typeface="Arial" charset="0"/>
              </a:defRPr>
            </a:lvl1pPr>
            <a:lvl2pPr marL="800100" indent="-342900" eaLnBrk="0" hangingPunct="0">
              <a:spcBef>
                <a:spcPct val="20000"/>
              </a:spcBef>
              <a:buChar char="–"/>
              <a:defRPr sz="2800">
                <a:solidFill>
                  <a:schemeClr val="tx1"/>
                </a:solidFill>
                <a:latin typeface="Arial" charset="0"/>
              </a:defRPr>
            </a:lvl2pPr>
            <a:lvl3pPr marL="1219200" indent="-304800" eaLnBrk="0" hangingPunct="0">
              <a:spcBef>
                <a:spcPct val="20000"/>
              </a:spcBef>
              <a:buChar char="•"/>
              <a:defRPr sz="2400">
                <a:solidFill>
                  <a:schemeClr val="tx1"/>
                </a:solidFill>
                <a:latin typeface="Arial" charset="0"/>
              </a:defRPr>
            </a:lvl3pPr>
            <a:lvl4pPr marL="1638300" indent="-2667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marL="0" indent="0">
              <a:buNone/>
            </a:pPr>
            <a:endParaRPr lang="de-DE" sz="1400" dirty="0"/>
          </a:p>
        </p:txBody>
      </p:sp>
      <p:sp>
        <p:nvSpPr>
          <p:cNvPr id="5" name="Textfeld 4"/>
          <p:cNvSpPr txBox="1"/>
          <p:nvPr/>
        </p:nvSpPr>
        <p:spPr>
          <a:xfrm>
            <a:off x="4966447" y="5432612"/>
            <a:ext cx="3307977" cy="215444"/>
          </a:xfrm>
          <a:prstGeom prst="rect">
            <a:avLst/>
          </a:prstGeom>
          <a:noFill/>
        </p:spPr>
        <p:txBody>
          <a:bodyPr wrap="square" rtlCol="0">
            <a:spAutoFit/>
          </a:bodyPr>
          <a:lstStyle/>
          <a:p>
            <a:r>
              <a:rPr lang="de-DE" sz="800" b="1" dirty="0">
                <a:solidFill>
                  <a:schemeClr val="bg1"/>
                </a:solidFill>
              </a:rPr>
              <a:t>Stolzenfels ohne Durchschnittswert aufgrund niedriger Fallzahl</a:t>
            </a:r>
          </a:p>
        </p:txBody>
      </p:sp>
      <p:grpSp>
        <p:nvGrpSpPr>
          <p:cNvPr id="11" name="Gruppieren 10"/>
          <p:cNvGrpSpPr/>
          <p:nvPr/>
        </p:nvGrpSpPr>
        <p:grpSpPr>
          <a:xfrm>
            <a:off x="682872" y="700959"/>
            <a:ext cx="7792537" cy="5672106"/>
            <a:chOff x="682872" y="700959"/>
            <a:chExt cx="7792537" cy="5672106"/>
          </a:xfrm>
        </p:grpSpPr>
        <p:pic>
          <p:nvPicPr>
            <p:cNvPr id="9" name="Grafik 8"/>
            <p:cNvPicPr>
              <a:picLocks noChangeAspect="1"/>
            </p:cNvPicPr>
            <p:nvPr/>
          </p:nvPicPr>
          <p:blipFill>
            <a:blip r:embed="rId2"/>
            <a:stretch>
              <a:fillRect/>
            </a:stretch>
          </p:blipFill>
          <p:spPr>
            <a:xfrm>
              <a:off x="740029" y="700959"/>
              <a:ext cx="7735380" cy="4839375"/>
            </a:xfrm>
            <a:prstGeom prst="rect">
              <a:avLst/>
            </a:prstGeom>
          </p:spPr>
        </p:pic>
        <p:pic>
          <p:nvPicPr>
            <p:cNvPr id="10" name="Grafik 9"/>
            <p:cNvPicPr>
              <a:picLocks noChangeAspect="1"/>
            </p:cNvPicPr>
            <p:nvPr/>
          </p:nvPicPr>
          <p:blipFill>
            <a:blip r:embed="rId3"/>
            <a:stretch>
              <a:fillRect/>
            </a:stretch>
          </p:blipFill>
          <p:spPr>
            <a:xfrm>
              <a:off x="682872" y="5563327"/>
              <a:ext cx="7792537" cy="809738"/>
            </a:xfrm>
            <a:prstGeom prst="rect">
              <a:avLst/>
            </a:prstGeom>
          </p:spPr>
        </p:pic>
      </p:grpSp>
    </p:spTree>
    <p:extLst>
      <p:ext uri="{BB962C8B-B14F-4D97-AF65-F5344CB8AC3E}">
        <p14:creationId xmlns:p14="http://schemas.microsoft.com/office/powerpoint/2010/main" val="2931450732"/>
      </p:ext>
    </p:extLst>
  </p:cSld>
  <p:clrMapOvr>
    <a:masterClrMapping/>
  </p:clrMapOv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5" name="Rectangle 3"/>
          <p:cNvSpPr>
            <a:spLocks noChangeArrowheads="1"/>
          </p:cNvSpPr>
          <p:nvPr/>
        </p:nvSpPr>
        <p:spPr bwMode="auto">
          <a:xfrm>
            <a:off x="395288" y="836712"/>
            <a:ext cx="8424862" cy="5400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457200" indent="-457200" eaLnBrk="0" hangingPunct="0">
              <a:spcBef>
                <a:spcPct val="20000"/>
              </a:spcBef>
              <a:buChar char="•"/>
              <a:defRPr sz="3200">
                <a:solidFill>
                  <a:schemeClr val="tx1"/>
                </a:solidFill>
                <a:latin typeface="Arial" charset="0"/>
              </a:defRPr>
            </a:lvl1pPr>
            <a:lvl2pPr marL="800100" indent="-342900" eaLnBrk="0" hangingPunct="0">
              <a:spcBef>
                <a:spcPct val="20000"/>
              </a:spcBef>
              <a:buChar char="–"/>
              <a:defRPr sz="2800">
                <a:solidFill>
                  <a:schemeClr val="tx1"/>
                </a:solidFill>
                <a:latin typeface="Arial" charset="0"/>
              </a:defRPr>
            </a:lvl2pPr>
            <a:lvl3pPr marL="1219200" indent="-304800" eaLnBrk="0" hangingPunct="0">
              <a:spcBef>
                <a:spcPct val="20000"/>
              </a:spcBef>
              <a:buChar char="•"/>
              <a:defRPr sz="2400">
                <a:solidFill>
                  <a:schemeClr val="tx1"/>
                </a:solidFill>
                <a:latin typeface="Arial" charset="0"/>
              </a:defRPr>
            </a:lvl3pPr>
            <a:lvl4pPr marL="1638300" indent="-2667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marL="0" indent="0">
              <a:buNone/>
            </a:pPr>
            <a:endParaRPr lang="de-DE" sz="1400" dirty="0"/>
          </a:p>
        </p:txBody>
      </p:sp>
      <p:sp>
        <p:nvSpPr>
          <p:cNvPr id="5" name="Textfeld 4"/>
          <p:cNvSpPr txBox="1"/>
          <p:nvPr/>
        </p:nvSpPr>
        <p:spPr>
          <a:xfrm>
            <a:off x="4966447" y="5432612"/>
            <a:ext cx="3307977" cy="215444"/>
          </a:xfrm>
          <a:prstGeom prst="rect">
            <a:avLst/>
          </a:prstGeom>
          <a:noFill/>
        </p:spPr>
        <p:txBody>
          <a:bodyPr wrap="square" rtlCol="0">
            <a:spAutoFit/>
          </a:bodyPr>
          <a:lstStyle/>
          <a:p>
            <a:r>
              <a:rPr lang="de-DE" sz="800" b="1" dirty="0">
                <a:solidFill>
                  <a:schemeClr val="bg1"/>
                </a:solidFill>
              </a:rPr>
              <a:t>Stolzenfels ohne Durchschnittswert aufgrund niedriger Fallzahl</a:t>
            </a:r>
          </a:p>
        </p:txBody>
      </p:sp>
      <p:grpSp>
        <p:nvGrpSpPr>
          <p:cNvPr id="4" name="Gruppieren 3"/>
          <p:cNvGrpSpPr/>
          <p:nvPr/>
        </p:nvGrpSpPr>
        <p:grpSpPr>
          <a:xfrm>
            <a:off x="716213" y="294259"/>
            <a:ext cx="7783011" cy="5943741"/>
            <a:chOff x="716213" y="294259"/>
            <a:chExt cx="7783011" cy="5943741"/>
          </a:xfrm>
        </p:grpSpPr>
        <p:pic>
          <p:nvPicPr>
            <p:cNvPr id="2" name="Grafik 1"/>
            <p:cNvPicPr>
              <a:picLocks noChangeAspect="1"/>
            </p:cNvPicPr>
            <p:nvPr/>
          </p:nvPicPr>
          <p:blipFill>
            <a:blip r:embed="rId2"/>
            <a:stretch>
              <a:fillRect/>
            </a:stretch>
          </p:blipFill>
          <p:spPr>
            <a:xfrm>
              <a:off x="716213" y="294259"/>
              <a:ext cx="7783011" cy="5353797"/>
            </a:xfrm>
            <a:prstGeom prst="rect">
              <a:avLst/>
            </a:prstGeom>
          </p:spPr>
        </p:pic>
        <p:pic>
          <p:nvPicPr>
            <p:cNvPr id="3" name="Grafik 2"/>
            <p:cNvPicPr>
              <a:picLocks noChangeAspect="1"/>
            </p:cNvPicPr>
            <p:nvPr/>
          </p:nvPicPr>
          <p:blipFill>
            <a:blip r:embed="rId3"/>
            <a:stretch>
              <a:fillRect/>
            </a:stretch>
          </p:blipFill>
          <p:spPr>
            <a:xfrm>
              <a:off x="878160" y="5647368"/>
              <a:ext cx="7621064" cy="590632"/>
            </a:xfrm>
            <a:prstGeom prst="rect">
              <a:avLst/>
            </a:prstGeom>
          </p:spPr>
        </p:pic>
      </p:grpSp>
    </p:spTree>
    <p:extLst>
      <p:ext uri="{BB962C8B-B14F-4D97-AF65-F5344CB8AC3E}">
        <p14:creationId xmlns:p14="http://schemas.microsoft.com/office/powerpoint/2010/main" val="1970047966"/>
      </p:ext>
    </p:extLst>
  </p:cSld>
  <p:clrMapOvr>
    <a:masterClrMapping/>
  </p:clrMapOv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5" name="Rectangle 3"/>
          <p:cNvSpPr>
            <a:spLocks noChangeArrowheads="1"/>
          </p:cNvSpPr>
          <p:nvPr/>
        </p:nvSpPr>
        <p:spPr bwMode="auto">
          <a:xfrm>
            <a:off x="395288" y="836712"/>
            <a:ext cx="8424862" cy="5400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457200" indent="-457200" eaLnBrk="0" hangingPunct="0">
              <a:spcBef>
                <a:spcPct val="20000"/>
              </a:spcBef>
              <a:buChar char="•"/>
              <a:defRPr sz="3200">
                <a:solidFill>
                  <a:schemeClr val="tx1"/>
                </a:solidFill>
                <a:latin typeface="Arial" charset="0"/>
              </a:defRPr>
            </a:lvl1pPr>
            <a:lvl2pPr marL="800100" indent="-342900" eaLnBrk="0" hangingPunct="0">
              <a:spcBef>
                <a:spcPct val="20000"/>
              </a:spcBef>
              <a:buChar char="–"/>
              <a:defRPr sz="2800">
                <a:solidFill>
                  <a:schemeClr val="tx1"/>
                </a:solidFill>
                <a:latin typeface="Arial" charset="0"/>
              </a:defRPr>
            </a:lvl2pPr>
            <a:lvl3pPr marL="1219200" indent="-304800" eaLnBrk="0" hangingPunct="0">
              <a:spcBef>
                <a:spcPct val="20000"/>
              </a:spcBef>
              <a:buChar char="•"/>
              <a:defRPr sz="2400">
                <a:solidFill>
                  <a:schemeClr val="tx1"/>
                </a:solidFill>
                <a:latin typeface="Arial" charset="0"/>
              </a:defRPr>
            </a:lvl3pPr>
            <a:lvl4pPr marL="1638300" indent="-2667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marL="0" indent="0">
              <a:buNone/>
            </a:pPr>
            <a:endParaRPr lang="de-DE" sz="1400" dirty="0"/>
          </a:p>
        </p:txBody>
      </p:sp>
      <p:sp>
        <p:nvSpPr>
          <p:cNvPr id="5" name="Textfeld 4"/>
          <p:cNvSpPr txBox="1"/>
          <p:nvPr/>
        </p:nvSpPr>
        <p:spPr>
          <a:xfrm>
            <a:off x="4966447" y="5432612"/>
            <a:ext cx="3307977" cy="215444"/>
          </a:xfrm>
          <a:prstGeom prst="rect">
            <a:avLst/>
          </a:prstGeom>
          <a:noFill/>
        </p:spPr>
        <p:txBody>
          <a:bodyPr wrap="square" rtlCol="0">
            <a:spAutoFit/>
          </a:bodyPr>
          <a:lstStyle/>
          <a:p>
            <a:r>
              <a:rPr lang="de-DE" sz="800" b="1" dirty="0">
                <a:solidFill>
                  <a:schemeClr val="bg1"/>
                </a:solidFill>
              </a:rPr>
              <a:t>Stolzenfels ohne Durchschnittswert aufgrund niedriger Fallzahl</a:t>
            </a:r>
          </a:p>
        </p:txBody>
      </p:sp>
      <p:pic>
        <p:nvPicPr>
          <p:cNvPr id="3" name="Grafik 2"/>
          <p:cNvPicPr>
            <a:picLocks noChangeAspect="1"/>
          </p:cNvPicPr>
          <p:nvPr/>
        </p:nvPicPr>
        <p:blipFill>
          <a:blip r:embed="rId2"/>
          <a:stretch>
            <a:fillRect/>
          </a:stretch>
        </p:blipFill>
        <p:spPr>
          <a:xfrm>
            <a:off x="694784" y="409153"/>
            <a:ext cx="7754432" cy="6039693"/>
          </a:xfrm>
          <a:prstGeom prst="rect">
            <a:avLst/>
          </a:prstGeom>
        </p:spPr>
      </p:pic>
    </p:spTree>
    <p:extLst>
      <p:ext uri="{BB962C8B-B14F-4D97-AF65-F5344CB8AC3E}">
        <p14:creationId xmlns:p14="http://schemas.microsoft.com/office/powerpoint/2010/main" val="3015993059"/>
      </p:ext>
    </p:extLst>
  </p:cSld>
  <p:clrMapOvr>
    <a:masterClrMapping/>
  </p:clrMapOv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5" name="Rectangle 3"/>
          <p:cNvSpPr>
            <a:spLocks noChangeArrowheads="1"/>
          </p:cNvSpPr>
          <p:nvPr/>
        </p:nvSpPr>
        <p:spPr bwMode="auto">
          <a:xfrm>
            <a:off x="395288" y="836712"/>
            <a:ext cx="8424862" cy="5400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457200" indent="-457200" eaLnBrk="0" hangingPunct="0">
              <a:spcBef>
                <a:spcPct val="20000"/>
              </a:spcBef>
              <a:buChar char="•"/>
              <a:defRPr sz="3200">
                <a:solidFill>
                  <a:schemeClr val="tx1"/>
                </a:solidFill>
                <a:latin typeface="Arial" charset="0"/>
              </a:defRPr>
            </a:lvl1pPr>
            <a:lvl2pPr marL="800100" indent="-342900" eaLnBrk="0" hangingPunct="0">
              <a:spcBef>
                <a:spcPct val="20000"/>
              </a:spcBef>
              <a:buChar char="–"/>
              <a:defRPr sz="2800">
                <a:solidFill>
                  <a:schemeClr val="tx1"/>
                </a:solidFill>
                <a:latin typeface="Arial" charset="0"/>
              </a:defRPr>
            </a:lvl2pPr>
            <a:lvl3pPr marL="1219200" indent="-304800" eaLnBrk="0" hangingPunct="0">
              <a:spcBef>
                <a:spcPct val="20000"/>
              </a:spcBef>
              <a:buChar char="•"/>
              <a:defRPr sz="2400">
                <a:solidFill>
                  <a:schemeClr val="tx1"/>
                </a:solidFill>
                <a:latin typeface="Arial" charset="0"/>
              </a:defRPr>
            </a:lvl3pPr>
            <a:lvl4pPr marL="1638300" indent="-2667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marL="0" indent="0">
              <a:buNone/>
            </a:pPr>
            <a:endParaRPr lang="de-DE" sz="1400" dirty="0"/>
          </a:p>
        </p:txBody>
      </p:sp>
      <p:sp>
        <p:nvSpPr>
          <p:cNvPr id="5" name="Textfeld 4"/>
          <p:cNvSpPr txBox="1"/>
          <p:nvPr/>
        </p:nvSpPr>
        <p:spPr>
          <a:xfrm>
            <a:off x="4966447" y="5432612"/>
            <a:ext cx="3307977" cy="215444"/>
          </a:xfrm>
          <a:prstGeom prst="rect">
            <a:avLst/>
          </a:prstGeom>
          <a:noFill/>
        </p:spPr>
        <p:txBody>
          <a:bodyPr wrap="square" rtlCol="0">
            <a:spAutoFit/>
          </a:bodyPr>
          <a:lstStyle/>
          <a:p>
            <a:r>
              <a:rPr lang="de-DE" sz="800" b="1" dirty="0">
                <a:solidFill>
                  <a:schemeClr val="bg1"/>
                </a:solidFill>
              </a:rPr>
              <a:t>Stolzenfels ohne Durchschnittswert aufgrund niedriger Fallzahl</a:t>
            </a:r>
          </a:p>
        </p:txBody>
      </p:sp>
      <p:grpSp>
        <p:nvGrpSpPr>
          <p:cNvPr id="11" name="Gruppieren 10"/>
          <p:cNvGrpSpPr/>
          <p:nvPr/>
        </p:nvGrpSpPr>
        <p:grpSpPr>
          <a:xfrm>
            <a:off x="253033" y="418192"/>
            <a:ext cx="8709372" cy="5491474"/>
            <a:chOff x="253033" y="418192"/>
            <a:chExt cx="8709372" cy="5491474"/>
          </a:xfrm>
        </p:grpSpPr>
        <p:pic>
          <p:nvPicPr>
            <p:cNvPr id="6" name="Grafik 5"/>
            <p:cNvPicPr>
              <a:picLocks noChangeAspect="1"/>
            </p:cNvPicPr>
            <p:nvPr/>
          </p:nvPicPr>
          <p:blipFill>
            <a:blip r:embed="rId2"/>
            <a:stretch>
              <a:fillRect/>
            </a:stretch>
          </p:blipFill>
          <p:spPr>
            <a:xfrm>
              <a:off x="282787" y="418193"/>
              <a:ext cx="4286648" cy="2448000"/>
            </a:xfrm>
            <a:prstGeom prst="rect">
              <a:avLst/>
            </a:prstGeom>
          </p:spPr>
        </p:pic>
        <p:pic>
          <p:nvPicPr>
            <p:cNvPr id="7" name="Grafik 6"/>
            <p:cNvPicPr>
              <a:picLocks noChangeAspect="1"/>
            </p:cNvPicPr>
            <p:nvPr/>
          </p:nvPicPr>
          <p:blipFill>
            <a:blip r:embed="rId3"/>
            <a:stretch>
              <a:fillRect/>
            </a:stretch>
          </p:blipFill>
          <p:spPr>
            <a:xfrm>
              <a:off x="4734432" y="418192"/>
              <a:ext cx="4198219" cy="2448001"/>
            </a:xfrm>
            <a:prstGeom prst="rect">
              <a:avLst/>
            </a:prstGeom>
          </p:spPr>
        </p:pic>
        <p:pic>
          <p:nvPicPr>
            <p:cNvPr id="8" name="Grafik 7"/>
            <p:cNvPicPr>
              <a:picLocks noChangeAspect="1"/>
            </p:cNvPicPr>
            <p:nvPr/>
          </p:nvPicPr>
          <p:blipFill>
            <a:blip r:embed="rId4"/>
            <a:stretch>
              <a:fillRect/>
            </a:stretch>
          </p:blipFill>
          <p:spPr>
            <a:xfrm>
              <a:off x="4734432" y="3146498"/>
              <a:ext cx="4227973" cy="2585653"/>
            </a:xfrm>
            <a:prstGeom prst="rect">
              <a:avLst/>
            </a:prstGeom>
          </p:spPr>
        </p:pic>
        <p:pic>
          <p:nvPicPr>
            <p:cNvPr id="9" name="Grafik 8"/>
            <p:cNvPicPr>
              <a:picLocks noChangeAspect="1"/>
            </p:cNvPicPr>
            <p:nvPr/>
          </p:nvPicPr>
          <p:blipFill>
            <a:blip r:embed="rId5"/>
            <a:stretch>
              <a:fillRect/>
            </a:stretch>
          </p:blipFill>
          <p:spPr>
            <a:xfrm>
              <a:off x="253033" y="3146499"/>
              <a:ext cx="4316402" cy="2585653"/>
            </a:xfrm>
            <a:prstGeom prst="rect">
              <a:avLst/>
            </a:prstGeom>
          </p:spPr>
        </p:pic>
        <p:sp>
          <p:nvSpPr>
            <p:cNvPr id="10" name="Textfeld 9"/>
            <p:cNvSpPr txBox="1"/>
            <p:nvPr/>
          </p:nvSpPr>
          <p:spPr>
            <a:xfrm>
              <a:off x="395288" y="2676033"/>
              <a:ext cx="954107" cy="369332"/>
            </a:xfrm>
            <a:prstGeom prst="rect">
              <a:avLst/>
            </a:prstGeom>
            <a:noFill/>
          </p:spPr>
          <p:txBody>
            <a:bodyPr wrap="none" rtlCol="0">
              <a:spAutoFit/>
            </a:bodyPr>
            <a:lstStyle/>
            <a:p>
              <a:r>
                <a:rPr lang="de-DE" dirty="0" smtClean="0"/>
                <a:t>Altstadt</a:t>
              </a:r>
              <a:endParaRPr lang="de-DE" dirty="0"/>
            </a:p>
          </p:txBody>
        </p:sp>
        <p:sp>
          <p:nvSpPr>
            <p:cNvPr id="12" name="Textfeld 11"/>
            <p:cNvSpPr txBox="1"/>
            <p:nvPr/>
          </p:nvSpPr>
          <p:spPr>
            <a:xfrm>
              <a:off x="4748294" y="2676033"/>
              <a:ext cx="1300356" cy="369332"/>
            </a:xfrm>
            <a:prstGeom prst="rect">
              <a:avLst/>
            </a:prstGeom>
            <a:noFill/>
          </p:spPr>
          <p:txBody>
            <a:bodyPr wrap="none" rtlCol="0">
              <a:spAutoFit/>
            </a:bodyPr>
            <a:lstStyle/>
            <a:p>
              <a:r>
                <a:rPr lang="de-DE" dirty="0" smtClean="0"/>
                <a:t>Horchheim</a:t>
              </a:r>
              <a:endParaRPr lang="de-DE" dirty="0"/>
            </a:p>
          </p:txBody>
        </p:sp>
        <p:sp>
          <p:nvSpPr>
            <p:cNvPr id="13" name="Textfeld 12"/>
            <p:cNvSpPr txBox="1"/>
            <p:nvPr/>
          </p:nvSpPr>
          <p:spPr>
            <a:xfrm>
              <a:off x="282787" y="5540334"/>
              <a:ext cx="659155" cy="369332"/>
            </a:xfrm>
            <a:prstGeom prst="rect">
              <a:avLst/>
            </a:prstGeom>
            <a:noFill/>
          </p:spPr>
          <p:txBody>
            <a:bodyPr wrap="none" rtlCol="0">
              <a:spAutoFit/>
            </a:bodyPr>
            <a:lstStyle/>
            <a:p>
              <a:r>
                <a:rPr lang="de-DE" dirty="0" smtClean="0"/>
                <a:t>Güls</a:t>
              </a:r>
              <a:endParaRPr lang="de-DE" dirty="0"/>
            </a:p>
          </p:txBody>
        </p:sp>
        <p:sp>
          <p:nvSpPr>
            <p:cNvPr id="14" name="Textfeld 13"/>
            <p:cNvSpPr txBox="1"/>
            <p:nvPr/>
          </p:nvSpPr>
          <p:spPr>
            <a:xfrm>
              <a:off x="4824192" y="5540334"/>
              <a:ext cx="1236236" cy="369332"/>
            </a:xfrm>
            <a:prstGeom prst="rect">
              <a:avLst/>
            </a:prstGeom>
            <a:noFill/>
          </p:spPr>
          <p:txBody>
            <a:bodyPr wrap="none" rtlCol="0">
              <a:spAutoFit/>
            </a:bodyPr>
            <a:lstStyle/>
            <a:p>
              <a:r>
                <a:rPr lang="de-DE" dirty="0" smtClean="0"/>
                <a:t>Rübenach</a:t>
              </a:r>
              <a:endParaRPr lang="de-DE" dirty="0"/>
            </a:p>
          </p:txBody>
        </p:sp>
      </p:grpSp>
    </p:spTree>
    <p:extLst>
      <p:ext uri="{BB962C8B-B14F-4D97-AF65-F5344CB8AC3E}">
        <p14:creationId xmlns:p14="http://schemas.microsoft.com/office/powerpoint/2010/main" val="1416725012"/>
      </p:ext>
    </p:extLst>
  </p:cSld>
  <p:clrMapOvr>
    <a:masterClrMapping/>
  </p:clrMapOv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5" name="Rectangle 3"/>
          <p:cNvSpPr>
            <a:spLocks noChangeArrowheads="1"/>
          </p:cNvSpPr>
          <p:nvPr/>
        </p:nvSpPr>
        <p:spPr bwMode="auto">
          <a:xfrm>
            <a:off x="395288" y="836712"/>
            <a:ext cx="8424862" cy="5400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457200" indent="-457200" eaLnBrk="0" hangingPunct="0">
              <a:spcBef>
                <a:spcPct val="20000"/>
              </a:spcBef>
              <a:buChar char="•"/>
              <a:defRPr sz="3200">
                <a:solidFill>
                  <a:schemeClr val="tx1"/>
                </a:solidFill>
                <a:latin typeface="Arial" charset="0"/>
              </a:defRPr>
            </a:lvl1pPr>
            <a:lvl2pPr marL="800100" indent="-342900" eaLnBrk="0" hangingPunct="0">
              <a:spcBef>
                <a:spcPct val="20000"/>
              </a:spcBef>
              <a:buChar char="–"/>
              <a:defRPr sz="2800">
                <a:solidFill>
                  <a:schemeClr val="tx1"/>
                </a:solidFill>
                <a:latin typeface="Arial" charset="0"/>
              </a:defRPr>
            </a:lvl2pPr>
            <a:lvl3pPr marL="1219200" indent="-304800" eaLnBrk="0" hangingPunct="0">
              <a:spcBef>
                <a:spcPct val="20000"/>
              </a:spcBef>
              <a:buChar char="•"/>
              <a:defRPr sz="2400">
                <a:solidFill>
                  <a:schemeClr val="tx1"/>
                </a:solidFill>
                <a:latin typeface="Arial" charset="0"/>
              </a:defRPr>
            </a:lvl3pPr>
            <a:lvl4pPr marL="1638300" indent="-2667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marL="0" indent="0">
              <a:buNone/>
            </a:pPr>
            <a:endParaRPr lang="de-DE" sz="1400" dirty="0"/>
          </a:p>
        </p:txBody>
      </p:sp>
      <p:sp>
        <p:nvSpPr>
          <p:cNvPr id="5" name="Textfeld 4"/>
          <p:cNvSpPr txBox="1"/>
          <p:nvPr/>
        </p:nvSpPr>
        <p:spPr>
          <a:xfrm>
            <a:off x="4966447" y="5432612"/>
            <a:ext cx="3307977" cy="215444"/>
          </a:xfrm>
          <a:prstGeom prst="rect">
            <a:avLst/>
          </a:prstGeom>
          <a:noFill/>
        </p:spPr>
        <p:txBody>
          <a:bodyPr wrap="square" rtlCol="0">
            <a:spAutoFit/>
          </a:bodyPr>
          <a:lstStyle/>
          <a:p>
            <a:r>
              <a:rPr lang="de-DE" sz="800" b="1" dirty="0">
                <a:solidFill>
                  <a:schemeClr val="bg1"/>
                </a:solidFill>
              </a:rPr>
              <a:t>Stolzenfels ohne Durchschnittswert aufgrund niedriger Fallzahl</a:t>
            </a:r>
          </a:p>
        </p:txBody>
      </p:sp>
      <p:pic>
        <p:nvPicPr>
          <p:cNvPr id="2" name="Grafik 1"/>
          <p:cNvPicPr>
            <a:picLocks noChangeAspect="1"/>
          </p:cNvPicPr>
          <p:nvPr/>
        </p:nvPicPr>
        <p:blipFill>
          <a:blip r:embed="rId2"/>
          <a:stretch>
            <a:fillRect/>
          </a:stretch>
        </p:blipFill>
        <p:spPr>
          <a:xfrm>
            <a:off x="685257" y="399627"/>
            <a:ext cx="7773485" cy="6058746"/>
          </a:xfrm>
          <a:prstGeom prst="rect">
            <a:avLst/>
          </a:prstGeom>
        </p:spPr>
      </p:pic>
    </p:spTree>
    <p:extLst>
      <p:ext uri="{BB962C8B-B14F-4D97-AF65-F5344CB8AC3E}">
        <p14:creationId xmlns:p14="http://schemas.microsoft.com/office/powerpoint/2010/main" val="2751518917"/>
      </p:ext>
    </p:extLst>
  </p:cSld>
  <p:clrMapOvr>
    <a:masterClrMapping/>
  </p:clrMapOvr>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5" name="Rectangle 3"/>
          <p:cNvSpPr>
            <a:spLocks noChangeArrowheads="1"/>
          </p:cNvSpPr>
          <p:nvPr/>
        </p:nvSpPr>
        <p:spPr bwMode="auto">
          <a:xfrm>
            <a:off x="395288" y="836712"/>
            <a:ext cx="8424862" cy="5400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457200" indent="-457200" eaLnBrk="0" hangingPunct="0">
              <a:spcBef>
                <a:spcPct val="20000"/>
              </a:spcBef>
              <a:buChar char="•"/>
              <a:defRPr sz="3200">
                <a:solidFill>
                  <a:schemeClr val="tx1"/>
                </a:solidFill>
                <a:latin typeface="Arial" charset="0"/>
              </a:defRPr>
            </a:lvl1pPr>
            <a:lvl2pPr marL="800100" indent="-342900" eaLnBrk="0" hangingPunct="0">
              <a:spcBef>
                <a:spcPct val="20000"/>
              </a:spcBef>
              <a:buChar char="–"/>
              <a:defRPr sz="2800">
                <a:solidFill>
                  <a:schemeClr val="tx1"/>
                </a:solidFill>
                <a:latin typeface="Arial" charset="0"/>
              </a:defRPr>
            </a:lvl2pPr>
            <a:lvl3pPr marL="1219200" indent="-304800" eaLnBrk="0" hangingPunct="0">
              <a:spcBef>
                <a:spcPct val="20000"/>
              </a:spcBef>
              <a:buChar char="•"/>
              <a:defRPr sz="2400">
                <a:solidFill>
                  <a:schemeClr val="tx1"/>
                </a:solidFill>
                <a:latin typeface="Arial" charset="0"/>
              </a:defRPr>
            </a:lvl3pPr>
            <a:lvl4pPr marL="1638300" indent="-2667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marL="0" indent="0">
              <a:buNone/>
            </a:pPr>
            <a:endParaRPr lang="de-DE" sz="1400" dirty="0"/>
          </a:p>
        </p:txBody>
      </p:sp>
      <p:sp>
        <p:nvSpPr>
          <p:cNvPr id="5" name="Textfeld 4"/>
          <p:cNvSpPr txBox="1"/>
          <p:nvPr/>
        </p:nvSpPr>
        <p:spPr>
          <a:xfrm>
            <a:off x="4966447" y="5432612"/>
            <a:ext cx="3307977" cy="215444"/>
          </a:xfrm>
          <a:prstGeom prst="rect">
            <a:avLst/>
          </a:prstGeom>
          <a:noFill/>
        </p:spPr>
        <p:txBody>
          <a:bodyPr wrap="square" rtlCol="0">
            <a:spAutoFit/>
          </a:bodyPr>
          <a:lstStyle/>
          <a:p>
            <a:r>
              <a:rPr lang="de-DE" sz="800" b="1" dirty="0">
                <a:solidFill>
                  <a:schemeClr val="bg1"/>
                </a:solidFill>
              </a:rPr>
              <a:t>Stolzenfels ohne Durchschnittswert aufgrund niedriger Fallzahl</a:t>
            </a:r>
          </a:p>
        </p:txBody>
      </p:sp>
      <p:grpSp>
        <p:nvGrpSpPr>
          <p:cNvPr id="4" name="Gruppieren 3"/>
          <p:cNvGrpSpPr/>
          <p:nvPr/>
        </p:nvGrpSpPr>
        <p:grpSpPr>
          <a:xfrm>
            <a:off x="687634" y="241177"/>
            <a:ext cx="7744906" cy="5996135"/>
            <a:chOff x="687634" y="241177"/>
            <a:chExt cx="7744906" cy="5996135"/>
          </a:xfrm>
        </p:grpSpPr>
        <p:pic>
          <p:nvPicPr>
            <p:cNvPr id="2" name="Grafik 1"/>
            <p:cNvPicPr>
              <a:picLocks noChangeAspect="1"/>
            </p:cNvPicPr>
            <p:nvPr/>
          </p:nvPicPr>
          <p:blipFill>
            <a:blip r:embed="rId2"/>
            <a:stretch>
              <a:fillRect/>
            </a:stretch>
          </p:blipFill>
          <p:spPr>
            <a:xfrm>
              <a:off x="782897" y="241177"/>
              <a:ext cx="7649643" cy="3801005"/>
            </a:xfrm>
            <a:prstGeom prst="rect">
              <a:avLst/>
            </a:prstGeom>
          </p:spPr>
        </p:pic>
        <p:pic>
          <p:nvPicPr>
            <p:cNvPr id="3" name="Grafik 2"/>
            <p:cNvPicPr>
              <a:picLocks noChangeAspect="1"/>
            </p:cNvPicPr>
            <p:nvPr/>
          </p:nvPicPr>
          <p:blipFill>
            <a:blip r:embed="rId3"/>
            <a:stretch>
              <a:fillRect/>
            </a:stretch>
          </p:blipFill>
          <p:spPr>
            <a:xfrm>
              <a:off x="687634" y="4074835"/>
              <a:ext cx="7744906" cy="2162477"/>
            </a:xfrm>
            <a:prstGeom prst="rect">
              <a:avLst/>
            </a:prstGeom>
          </p:spPr>
        </p:pic>
      </p:grpSp>
    </p:spTree>
    <p:extLst>
      <p:ext uri="{BB962C8B-B14F-4D97-AF65-F5344CB8AC3E}">
        <p14:creationId xmlns:p14="http://schemas.microsoft.com/office/powerpoint/2010/main" val="241847196"/>
      </p:ext>
    </p:extLst>
  </p:cSld>
  <p:clrMapOvr>
    <a:masterClrMapping/>
  </p:clrMapOvr>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5" name="Rectangle 3"/>
          <p:cNvSpPr>
            <a:spLocks noChangeArrowheads="1"/>
          </p:cNvSpPr>
          <p:nvPr/>
        </p:nvSpPr>
        <p:spPr bwMode="auto">
          <a:xfrm>
            <a:off x="395288" y="836712"/>
            <a:ext cx="8424862" cy="5400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457200" indent="-457200" eaLnBrk="0" hangingPunct="0">
              <a:spcBef>
                <a:spcPct val="20000"/>
              </a:spcBef>
              <a:buChar char="•"/>
              <a:defRPr sz="3200">
                <a:solidFill>
                  <a:schemeClr val="tx1"/>
                </a:solidFill>
                <a:latin typeface="Arial" charset="0"/>
              </a:defRPr>
            </a:lvl1pPr>
            <a:lvl2pPr marL="800100" indent="-342900" eaLnBrk="0" hangingPunct="0">
              <a:spcBef>
                <a:spcPct val="20000"/>
              </a:spcBef>
              <a:buChar char="–"/>
              <a:defRPr sz="2800">
                <a:solidFill>
                  <a:schemeClr val="tx1"/>
                </a:solidFill>
                <a:latin typeface="Arial" charset="0"/>
              </a:defRPr>
            </a:lvl2pPr>
            <a:lvl3pPr marL="1219200" indent="-304800" eaLnBrk="0" hangingPunct="0">
              <a:spcBef>
                <a:spcPct val="20000"/>
              </a:spcBef>
              <a:buChar char="•"/>
              <a:defRPr sz="2400">
                <a:solidFill>
                  <a:schemeClr val="tx1"/>
                </a:solidFill>
                <a:latin typeface="Arial" charset="0"/>
              </a:defRPr>
            </a:lvl3pPr>
            <a:lvl4pPr marL="1638300" indent="-2667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marL="0" indent="0">
              <a:buNone/>
            </a:pPr>
            <a:endParaRPr lang="de-DE" sz="1400" dirty="0"/>
          </a:p>
        </p:txBody>
      </p:sp>
      <p:sp>
        <p:nvSpPr>
          <p:cNvPr id="5" name="Textfeld 4"/>
          <p:cNvSpPr txBox="1"/>
          <p:nvPr/>
        </p:nvSpPr>
        <p:spPr>
          <a:xfrm>
            <a:off x="4966447" y="5432612"/>
            <a:ext cx="3307977" cy="215444"/>
          </a:xfrm>
          <a:prstGeom prst="rect">
            <a:avLst/>
          </a:prstGeom>
          <a:noFill/>
        </p:spPr>
        <p:txBody>
          <a:bodyPr wrap="square" rtlCol="0">
            <a:spAutoFit/>
          </a:bodyPr>
          <a:lstStyle/>
          <a:p>
            <a:r>
              <a:rPr lang="de-DE" sz="800" b="1" dirty="0">
                <a:solidFill>
                  <a:schemeClr val="bg1"/>
                </a:solidFill>
              </a:rPr>
              <a:t>Stolzenfels ohne Durchschnittswert aufgrund niedriger Fallzahl</a:t>
            </a:r>
          </a:p>
        </p:txBody>
      </p:sp>
      <p:pic>
        <p:nvPicPr>
          <p:cNvPr id="6" name="Grafik 5"/>
          <p:cNvPicPr>
            <a:picLocks noChangeAspect="1"/>
          </p:cNvPicPr>
          <p:nvPr/>
        </p:nvPicPr>
        <p:blipFill>
          <a:blip r:embed="rId2"/>
          <a:stretch>
            <a:fillRect/>
          </a:stretch>
        </p:blipFill>
        <p:spPr>
          <a:xfrm>
            <a:off x="1030518" y="141513"/>
            <a:ext cx="7079339" cy="6531429"/>
          </a:xfrm>
          <a:prstGeom prst="rect">
            <a:avLst/>
          </a:prstGeom>
        </p:spPr>
      </p:pic>
    </p:spTree>
    <p:extLst>
      <p:ext uri="{BB962C8B-B14F-4D97-AF65-F5344CB8AC3E}">
        <p14:creationId xmlns:p14="http://schemas.microsoft.com/office/powerpoint/2010/main" val="348921296"/>
      </p:ext>
    </p:extLst>
  </p:cSld>
  <p:clrMapOvr>
    <a:masterClrMapping/>
  </p:clrMapOvr>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5" name="Rectangle 3"/>
          <p:cNvSpPr>
            <a:spLocks noChangeArrowheads="1"/>
          </p:cNvSpPr>
          <p:nvPr/>
        </p:nvSpPr>
        <p:spPr bwMode="auto">
          <a:xfrm>
            <a:off x="395288" y="836712"/>
            <a:ext cx="8424862" cy="5400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457200" indent="-457200" eaLnBrk="0" hangingPunct="0">
              <a:spcBef>
                <a:spcPct val="20000"/>
              </a:spcBef>
              <a:buChar char="•"/>
              <a:defRPr sz="3200">
                <a:solidFill>
                  <a:schemeClr val="tx1"/>
                </a:solidFill>
                <a:latin typeface="Arial" charset="0"/>
              </a:defRPr>
            </a:lvl1pPr>
            <a:lvl2pPr marL="800100" indent="-342900" eaLnBrk="0" hangingPunct="0">
              <a:spcBef>
                <a:spcPct val="20000"/>
              </a:spcBef>
              <a:buChar char="–"/>
              <a:defRPr sz="2800">
                <a:solidFill>
                  <a:schemeClr val="tx1"/>
                </a:solidFill>
                <a:latin typeface="Arial" charset="0"/>
              </a:defRPr>
            </a:lvl2pPr>
            <a:lvl3pPr marL="1219200" indent="-304800" eaLnBrk="0" hangingPunct="0">
              <a:spcBef>
                <a:spcPct val="20000"/>
              </a:spcBef>
              <a:buChar char="•"/>
              <a:defRPr sz="2400">
                <a:solidFill>
                  <a:schemeClr val="tx1"/>
                </a:solidFill>
                <a:latin typeface="Arial" charset="0"/>
              </a:defRPr>
            </a:lvl3pPr>
            <a:lvl4pPr marL="1638300" indent="-2667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marL="0" indent="0">
              <a:buNone/>
            </a:pPr>
            <a:endParaRPr lang="de-DE" sz="1400" dirty="0"/>
          </a:p>
        </p:txBody>
      </p:sp>
      <p:sp>
        <p:nvSpPr>
          <p:cNvPr id="5" name="Textfeld 4"/>
          <p:cNvSpPr txBox="1"/>
          <p:nvPr/>
        </p:nvSpPr>
        <p:spPr>
          <a:xfrm>
            <a:off x="4966447" y="5432612"/>
            <a:ext cx="3307977" cy="215444"/>
          </a:xfrm>
          <a:prstGeom prst="rect">
            <a:avLst/>
          </a:prstGeom>
          <a:noFill/>
        </p:spPr>
        <p:txBody>
          <a:bodyPr wrap="square" rtlCol="0">
            <a:spAutoFit/>
          </a:bodyPr>
          <a:lstStyle/>
          <a:p>
            <a:r>
              <a:rPr lang="de-DE" sz="800" b="1" dirty="0">
                <a:solidFill>
                  <a:schemeClr val="bg1"/>
                </a:solidFill>
              </a:rPr>
              <a:t>Stolzenfels ohne Durchschnittswert aufgrund niedriger Fallzahl</a:t>
            </a:r>
          </a:p>
        </p:txBody>
      </p:sp>
      <p:pic>
        <p:nvPicPr>
          <p:cNvPr id="2" name="Grafik 1"/>
          <p:cNvPicPr>
            <a:picLocks noChangeAspect="1"/>
          </p:cNvPicPr>
          <p:nvPr/>
        </p:nvPicPr>
        <p:blipFill>
          <a:blip r:embed="rId2"/>
          <a:stretch>
            <a:fillRect/>
          </a:stretch>
        </p:blipFill>
        <p:spPr>
          <a:xfrm>
            <a:off x="551111" y="310566"/>
            <a:ext cx="8269039" cy="6099564"/>
          </a:xfrm>
          <a:prstGeom prst="rect">
            <a:avLst/>
          </a:prstGeom>
        </p:spPr>
      </p:pic>
    </p:spTree>
    <p:extLst>
      <p:ext uri="{BB962C8B-B14F-4D97-AF65-F5344CB8AC3E}">
        <p14:creationId xmlns:p14="http://schemas.microsoft.com/office/powerpoint/2010/main" val="23750370"/>
      </p:ext>
    </p:extLst>
  </p:cSld>
  <p:clrMapOvr>
    <a:masterClrMapping/>
  </p:clrMapOv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8195" name="Rectangle 3"/>
          <p:cNvSpPr>
            <a:spLocks noChangeArrowheads="1"/>
          </p:cNvSpPr>
          <p:nvPr/>
        </p:nvSpPr>
        <p:spPr bwMode="auto">
          <a:xfrm>
            <a:off x="395288" y="1268413"/>
            <a:ext cx="8424862" cy="46085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457200" indent="-457200" eaLnBrk="0" hangingPunct="0">
              <a:spcBef>
                <a:spcPct val="20000"/>
              </a:spcBef>
              <a:buChar char="•"/>
              <a:defRPr sz="3200">
                <a:solidFill>
                  <a:schemeClr val="tx1"/>
                </a:solidFill>
                <a:latin typeface="Arial" charset="0"/>
              </a:defRPr>
            </a:lvl1pPr>
            <a:lvl2pPr marL="800100" indent="-342900" eaLnBrk="0" hangingPunct="0">
              <a:spcBef>
                <a:spcPct val="20000"/>
              </a:spcBef>
              <a:buChar char="–"/>
              <a:defRPr sz="2800">
                <a:solidFill>
                  <a:schemeClr val="tx1"/>
                </a:solidFill>
                <a:latin typeface="Arial" charset="0"/>
              </a:defRPr>
            </a:lvl2pPr>
            <a:lvl3pPr marL="1219200" indent="-304800" eaLnBrk="0" hangingPunct="0">
              <a:spcBef>
                <a:spcPct val="20000"/>
              </a:spcBef>
              <a:buChar char="•"/>
              <a:defRPr sz="2400">
                <a:solidFill>
                  <a:schemeClr val="tx1"/>
                </a:solidFill>
                <a:latin typeface="Arial" charset="0"/>
              </a:defRPr>
            </a:lvl3pPr>
            <a:lvl4pPr marL="1638300" indent="-2667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marL="0" marR="0" lvl="0" indent="0" algn="l" defTabSz="914400" rtl="0" eaLnBrk="1" fontAlgn="base" latinLnBrk="0" hangingPunct="1">
              <a:lnSpc>
                <a:spcPct val="200000"/>
              </a:lnSpc>
              <a:spcBef>
                <a:spcPts val="1200"/>
              </a:spcBef>
              <a:spcAft>
                <a:spcPct val="0"/>
              </a:spcAft>
              <a:buClr>
                <a:srgbClr val="808080"/>
              </a:buClr>
              <a:buSzTx/>
              <a:buFontTx/>
              <a:buNone/>
              <a:tabLst/>
              <a:defRPr/>
            </a:pPr>
            <a:r>
              <a:rPr kumimoji="0" lang="de-DE" altLang="de-DE" sz="1600" b="1" i="0" u="none" strike="noStrike" kern="1200" cap="none" spc="0" normalizeH="0" baseline="0" noProof="0" dirty="0">
                <a:ln>
                  <a:noFill/>
                </a:ln>
                <a:solidFill>
                  <a:srgbClr val="000000"/>
                </a:solidFill>
                <a:effectLst/>
                <a:uLnTx/>
                <a:uFillTx/>
                <a:latin typeface="Calibri" panose="020F0502020204030204" pitchFamily="34" charset="0"/>
                <a:ea typeface="+mn-ea"/>
                <a:cs typeface="Arial" pitchFamily="34" charset="0"/>
              </a:rPr>
              <a:t>1 Grundlegende Informationen zum Koblenzer Bürgerpanel</a:t>
            </a:r>
          </a:p>
          <a:p>
            <a:pPr marL="0" marR="0" lvl="0" indent="0" algn="l" defTabSz="914400" rtl="0" eaLnBrk="1" fontAlgn="base" latinLnBrk="0" hangingPunct="1">
              <a:lnSpc>
                <a:spcPct val="200000"/>
              </a:lnSpc>
              <a:spcBef>
                <a:spcPct val="20000"/>
              </a:spcBef>
              <a:spcAft>
                <a:spcPct val="0"/>
              </a:spcAft>
              <a:buClr>
                <a:srgbClr val="808080"/>
              </a:buClr>
              <a:buSzTx/>
              <a:buFontTx/>
              <a:buNone/>
              <a:tabLst/>
              <a:defRPr/>
            </a:pPr>
            <a:r>
              <a:rPr kumimoji="0" lang="de-DE" altLang="de-DE" sz="1600" b="1" i="0" u="none" strike="noStrike" kern="1200" cap="none" spc="0" normalizeH="0" baseline="0" noProof="0" dirty="0">
                <a:ln>
                  <a:noFill/>
                </a:ln>
                <a:solidFill>
                  <a:srgbClr val="000000"/>
                </a:solidFill>
                <a:effectLst/>
                <a:uLnTx/>
                <a:uFillTx/>
                <a:latin typeface="Calibri" panose="020F0502020204030204" pitchFamily="34" charset="0"/>
                <a:ea typeface="+mn-ea"/>
                <a:cs typeface="Arial" pitchFamily="34" charset="0"/>
              </a:rPr>
              <a:t>2 Datengrundlage und Zusammensetzung des Teilnehmendenkreises</a:t>
            </a:r>
          </a:p>
          <a:p>
            <a:pPr marL="0" marR="0" lvl="0" indent="0" algn="l" defTabSz="914400" rtl="0" eaLnBrk="1" fontAlgn="base" latinLnBrk="0" hangingPunct="1">
              <a:lnSpc>
                <a:spcPct val="200000"/>
              </a:lnSpc>
              <a:spcBef>
                <a:spcPct val="20000"/>
              </a:spcBef>
              <a:spcAft>
                <a:spcPct val="0"/>
              </a:spcAft>
              <a:buClr>
                <a:srgbClr val="808080"/>
              </a:buClr>
              <a:buSzTx/>
              <a:buFontTx/>
              <a:buNone/>
              <a:tabLst/>
              <a:defRPr/>
            </a:pPr>
            <a:r>
              <a:rPr kumimoji="0" lang="de-DE" altLang="de-DE" sz="1600" b="1" i="0" u="none" strike="noStrike" kern="1200" cap="none" spc="0" normalizeH="0" baseline="0" noProof="0" dirty="0">
                <a:ln>
                  <a:noFill/>
                </a:ln>
                <a:solidFill>
                  <a:srgbClr val="000000"/>
                </a:solidFill>
                <a:effectLst/>
                <a:uLnTx/>
                <a:uFillTx/>
                <a:latin typeface="Calibri" panose="020F0502020204030204" pitchFamily="34" charset="0"/>
                <a:ea typeface="+mn-ea"/>
                <a:cs typeface="Arial" pitchFamily="34" charset="0"/>
              </a:rPr>
              <a:t>3 Themenübersicht</a:t>
            </a:r>
          </a:p>
          <a:p>
            <a:pPr marL="0" marR="0" lvl="0" indent="0" algn="l" defTabSz="914400" rtl="0" eaLnBrk="1" fontAlgn="base" latinLnBrk="0" hangingPunct="1">
              <a:lnSpc>
                <a:spcPct val="200000"/>
              </a:lnSpc>
              <a:spcBef>
                <a:spcPct val="20000"/>
              </a:spcBef>
              <a:spcAft>
                <a:spcPct val="0"/>
              </a:spcAft>
              <a:buClr>
                <a:srgbClr val="808080"/>
              </a:buClr>
              <a:buSzTx/>
              <a:buFontTx/>
              <a:buNone/>
              <a:tabLst/>
              <a:defRPr/>
            </a:pPr>
            <a:r>
              <a:rPr kumimoji="0" lang="de-DE" altLang="de-DE" sz="1600" b="1" i="0" u="none" strike="noStrike" kern="1200" cap="none" spc="0" normalizeH="0" baseline="0" noProof="0" dirty="0" smtClean="0">
                <a:ln>
                  <a:noFill/>
                </a:ln>
                <a:solidFill>
                  <a:srgbClr val="000000"/>
                </a:solidFill>
                <a:effectLst/>
                <a:uLnTx/>
                <a:uFillTx/>
                <a:latin typeface="Calibri" panose="020F0502020204030204" pitchFamily="34" charset="0"/>
                <a:ea typeface="+mn-ea"/>
                <a:cs typeface="Arial" pitchFamily="34" charset="0"/>
              </a:rPr>
              <a:t>4 </a:t>
            </a:r>
            <a:r>
              <a:rPr kumimoji="0" lang="de-DE" altLang="de-DE" sz="1600" b="1" i="0" u="none" strike="noStrike" kern="1200" cap="none" spc="0" normalizeH="0" baseline="0" noProof="0" dirty="0">
                <a:ln>
                  <a:noFill/>
                </a:ln>
                <a:solidFill>
                  <a:srgbClr val="000000"/>
                </a:solidFill>
                <a:effectLst/>
                <a:uLnTx/>
                <a:uFillTx/>
                <a:latin typeface="Calibri" panose="020F0502020204030204" pitchFamily="34" charset="0"/>
                <a:ea typeface="+mn-ea"/>
                <a:cs typeface="Arial" pitchFamily="34" charset="0"/>
              </a:rPr>
              <a:t>Ausgewählte Ergebnisse</a:t>
            </a:r>
          </a:p>
          <a:p>
            <a:pPr marL="0" marR="0" lvl="0" indent="0" algn="l" defTabSz="914400" rtl="0" eaLnBrk="1" fontAlgn="base" latinLnBrk="0" hangingPunct="1">
              <a:lnSpc>
                <a:spcPct val="200000"/>
              </a:lnSpc>
              <a:spcBef>
                <a:spcPct val="20000"/>
              </a:spcBef>
              <a:spcAft>
                <a:spcPct val="0"/>
              </a:spcAft>
              <a:buClr>
                <a:srgbClr val="808080"/>
              </a:buClr>
              <a:buSzTx/>
              <a:buFontTx/>
              <a:buNone/>
              <a:tabLst/>
              <a:defRPr/>
            </a:pPr>
            <a:r>
              <a:rPr kumimoji="0" lang="de-DE" altLang="de-DE" sz="1600" b="1" i="0" u="none" strike="noStrike" kern="1200" cap="none" spc="0" normalizeH="0" baseline="0" noProof="0" dirty="0" smtClean="0">
                <a:ln>
                  <a:noFill/>
                </a:ln>
                <a:solidFill>
                  <a:srgbClr val="000000"/>
                </a:solidFill>
                <a:effectLst/>
                <a:uLnTx/>
                <a:uFillTx/>
                <a:latin typeface="Calibri" panose="020F0502020204030204" pitchFamily="34" charset="0"/>
                <a:ea typeface="+mn-ea"/>
                <a:cs typeface="Arial" pitchFamily="34" charset="0"/>
              </a:rPr>
              <a:t>5 </a:t>
            </a:r>
            <a:r>
              <a:rPr kumimoji="0" lang="de-DE" altLang="de-DE" sz="1600" b="1" i="0" u="none" strike="noStrike" kern="1200" cap="none" spc="0" normalizeH="0" baseline="0" noProof="0" dirty="0">
                <a:ln>
                  <a:noFill/>
                </a:ln>
                <a:solidFill>
                  <a:srgbClr val="000000"/>
                </a:solidFill>
                <a:effectLst/>
                <a:uLnTx/>
                <a:uFillTx/>
                <a:latin typeface="Calibri" panose="020F0502020204030204" pitchFamily="34" charset="0"/>
                <a:ea typeface="+mn-ea"/>
                <a:cs typeface="Arial" pitchFamily="34" charset="0"/>
              </a:rPr>
              <a:t>Möglichkeiten des Zugriffs auf die Ergebnisse</a:t>
            </a:r>
          </a:p>
          <a:p>
            <a:pPr marL="0" marR="0" lvl="0" indent="0" algn="l" defTabSz="914400" rtl="0" eaLnBrk="1" fontAlgn="base" latinLnBrk="0" hangingPunct="1">
              <a:lnSpc>
                <a:spcPct val="120000"/>
              </a:lnSpc>
              <a:spcBef>
                <a:spcPct val="20000"/>
              </a:spcBef>
              <a:spcAft>
                <a:spcPct val="0"/>
              </a:spcAft>
              <a:buClr>
                <a:srgbClr val="808080"/>
              </a:buClr>
              <a:buSzTx/>
              <a:buFontTx/>
              <a:buNone/>
              <a:tabLst/>
              <a:defRPr/>
            </a:pPr>
            <a:endParaRPr kumimoji="0" lang="de-DE" altLang="de-DE" sz="1600" b="0" i="0" u="none" strike="noStrike" kern="1200" cap="none" spc="0" normalizeH="0" baseline="0" noProof="0" dirty="0">
              <a:ln>
                <a:noFill/>
              </a:ln>
              <a:solidFill>
                <a:srgbClr val="000000"/>
              </a:solidFill>
              <a:effectLst/>
              <a:uLnTx/>
              <a:uFillTx/>
              <a:latin typeface="Calibri" panose="020F0502020204030204" pitchFamily="34" charset="0"/>
              <a:ea typeface="+mn-ea"/>
              <a:cs typeface="Arial" pitchFamily="34" charset="0"/>
            </a:endParaRPr>
          </a:p>
        </p:txBody>
      </p:sp>
      <p:sp>
        <p:nvSpPr>
          <p:cNvPr id="4099" name="Rectangle 4"/>
          <p:cNvSpPr>
            <a:spLocks noGrp="1" noChangeArrowheads="1"/>
          </p:cNvSpPr>
          <p:nvPr>
            <p:ph type="title"/>
          </p:nvPr>
        </p:nvSpPr>
        <p:spPr>
          <a:xfrm>
            <a:off x="0" y="188913"/>
            <a:ext cx="9144000" cy="433387"/>
          </a:xfrm>
          <a:solidFill>
            <a:srgbClr val="C00000"/>
          </a:solidFill>
          <a:extLst/>
        </p:spPr>
        <p:txBody>
          <a:bodyPr anchor="t"/>
          <a:lstStyle/>
          <a:p>
            <a:pPr algn="l" eaLnBrk="1" hangingPunct="1"/>
            <a:r>
              <a:rPr lang="de-DE" altLang="de-DE" sz="1800" dirty="0">
                <a:solidFill>
                  <a:schemeClr val="bg1"/>
                </a:solidFill>
              </a:rPr>
              <a:t>Gliederung</a:t>
            </a:r>
          </a:p>
        </p:txBody>
      </p:sp>
    </p:spTree>
    <p:extLst>
      <p:ext uri="{BB962C8B-B14F-4D97-AF65-F5344CB8AC3E}">
        <p14:creationId xmlns:p14="http://schemas.microsoft.com/office/powerpoint/2010/main" val="2855616977"/>
      </p:ext>
    </p:extLst>
  </p:cSld>
  <p:clrMapOvr>
    <a:masterClrMapping/>
  </p:clrMapOvr>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5" name="Rectangle 3"/>
          <p:cNvSpPr>
            <a:spLocks noChangeArrowheads="1"/>
          </p:cNvSpPr>
          <p:nvPr/>
        </p:nvSpPr>
        <p:spPr bwMode="auto">
          <a:xfrm>
            <a:off x="395288" y="836712"/>
            <a:ext cx="8424862" cy="5400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457200" indent="-457200" eaLnBrk="0" hangingPunct="0">
              <a:spcBef>
                <a:spcPct val="20000"/>
              </a:spcBef>
              <a:buChar char="•"/>
              <a:defRPr sz="3200">
                <a:solidFill>
                  <a:schemeClr val="tx1"/>
                </a:solidFill>
                <a:latin typeface="Arial" charset="0"/>
              </a:defRPr>
            </a:lvl1pPr>
            <a:lvl2pPr marL="800100" indent="-342900" eaLnBrk="0" hangingPunct="0">
              <a:spcBef>
                <a:spcPct val="20000"/>
              </a:spcBef>
              <a:buChar char="–"/>
              <a:defRPr sz="2800">
                <a:solidFill>
                  <a:schemeClr val="tx1"/>
                </a:solidFill>
                <a:latin typeface="Arial" charset="0"/>
              </a:defRPr>
            </a:lvl2pPr>
            <a:lvl3pPr marL="1219200" indent="-304800" eaLnBrk="0" hangingPunct="0">
              <a:spcBef>
                <a:spcPct val="20000"/>
              </a:spcBef>
              <a:buChar char="•"/>
              <a:defRPr sz="2400">
                <a:solidFill>
                  <a:schemeClr val="tx1"/>
                </a:solidFill>
                <a:latin typeface="Arial" charset="0"/>
              </a:defRPr>
            </a:lvl3pPr>
            <a:lvl4pPr marL="1638300" indent="-2667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marL="0" indent="0">
              <a:buNone/>
            </a:pPr>
            <a:endParaRPr lang="de-DE" sz="1400" dirty="0"/>
          </a:p>
        </p:txBody>
      </p:sp>
      <p:sp>
        <p:nvSpPr>
          <p:cNvPr id="5" name="Textfeld 4"/>
          <p:cNvSpPr txBox="1"/>
          <p:nvPr/>
        </p:nvSpPr>
        <p:spPr>
          <a:xfrm>
            <a:off x="4966447" y="5432612"/>
            <a:ext cx="3307977" cy="215444"/>
          </a:xfrm>
          <a:prstGeom prst="rect">
            <a:avLst/>
          </a:prstGeom>
          <a:noFill/>
        </p:spPr>
        <p:txBody>
          <a:bodyPr wrap="square" rtlCol="0">
            <a:spAutoFit/>
          </a:bodyPr>
          <a:lstStyle/>
          <a:p>
            <a:r>
              <a:rPr lang="de-DE" sz="800" b="1" dirty="0">
                <a:solidFill>
                  <a:schemeClr val="bg1"/>
                </a:solidFill>
              </a:rPr>
              <a:t>Stolzenfels ohne Durchschnittswert aufgrund niedriger Fallzahl</a:t>
            </a:r>
          </a:p>
        </p:txBody>
      </p:sp>
      <p:grpSp>
        <p:nvGrpSpPr>
          <p:cNvPr id="7" name="Gruppieren 6"/>
          <p:cNvGrpSpPr/>
          <p:nvPr/>
        </p:nvGrpSpPr>
        <p:grpSpPr>
          <a:xfrm>
            <a:off x="744792" y="208174"/>
            <a:ext cx="7763958" cy="6535062"/>
            <a:chOff x="744792" y="208174"/>
            <a:chExt cx="7763958" cy="6535062"/>
          </a:xfrm>
        </p:grpSpPr>
        <p:pic>
          <p:nvPicPr>
            <p:cNvPr id="3" name="Grafik 2"/>
            <p:cNvPicPr>
              <a:picLocks noChangeAspect="1"/>
            </p:cNvPicPr>
            <p:nvPr/>
          </p:nvPicPr>
          <p:blipFill>
            <a:blip r:embed="rId2"/>
            <a:stretch>
              <a:fillRect/>
            </a:stretch>
          </p:blipFill>
          <p:spPr>
            <a:xfrm>
              <a:off x="744792" y="208174"/>
              <a:ext cx="7725853" cy="2152950"/>
            </a:xfrm>
            <a:prstGeom prst="rect">
              <a:avLst/>
            </a:prstGeom>
          </p:spPr>
        </p:pic>
        <p:pic>
          <p:nvPicPr>
            <p:cNvPr id="4" name="Grafik 3"/>
            <p:cNvPicPr>
              <a:picLocks noChangeAspect="1"/>
            </p:cNvPicPr>
            <p:nvPr/>
          </p:nvPicPr>
          <p:blipFill>
            <a:blip r:embed="rId3"/>
            <a:stretch>
              <a:fillRect/>
            </a:stretch>
          </p:blipFill>
          <p:spPr>
            <a:xfrm>
              <a:off x="744792" y="2361124"/>
              <a:ext cx="7735380" cy="1495634"/>
            </a:xfrm>
            <a:prstGeom prst="rect">
              <a:avLst/>
            </a:prstGeom>
          </p:spPr>
        </p:pic>
        <p:pic>
          <p:nvPicPr>
            <p:cNvPr id="6" name="Grafik 5"/>
            <p:cNvPicPr>
              <a:picLocks noChangeAspect="1"/>
            </p:cNvPicPr>
            <p:nvPr/>
          </p:nvPicPr>
          <p:blipFill>
            <a:blip r:embed="rId4"/>
            <a:stretch>
              <a:fillRect/>
            </a:stretch>
          </p:blipFill>
          <p:spPr>
            <a:xfrm>
              <a:off x="744792" y="3856758"/>
              <a:ext cx="7763958" cy="2886478"/>
            </a:xfrm>
            <a:prstGeom prst="rect">
              <a:avLst/>
            </a:prstGeom>
          </p:spPr>
        </p:pic>
      </p:grpSp>
    </p:spTree>
    <p:extLst>
      <p:ext uri="{BB962C8B-B14F-4D97-AF65-F5344CB8AC3E}">
        <p14:creationId xmlns:p14="http://schemas.microsoft.com/office/powerpoint/2010/main" val="4172562920"/>
      </p:ext>
    </p:extLst>
  </p:cSld>
  <p:clrMapOvr>
    <a:masterClrMapping/>
  </p:clrMapOvr>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5" name="Rectangle 3"/>
          <p:cNvSpPr>
            <a:spLocks noChangeArrowheads="1"/>
          </p:cNvSpPr>
          <p:nvPr/>
        </p:nvSpPr>
        <p:spPr bwMode="auto">
          <a:xfrm>
            <a:off x="395288" y="836712"/>
            <a:ext cx="8424862" cy="5400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457200" indent="-457200" eaLnBrk="0" hangingPunct="0">
              <a:spcBef>
                <a:spcPct val="20000"/>
              </a:spcBef>
              <a:buChar char="•"/>
              <a:defRPr sz="3200">
                <a:solidFill>
                  <a:schemeClr val="tx1"/>
                </a:solidFill>
                <a:latin typeface="Arial" charset="0"/>
              </a:defRPr>
            </a:lvl1pPr>
            <a:lvl2pPr marL="800100" indent="-342900" eaLnBrk="0" hangingPunct="0">
              <a:spcBef>
                <a:spcPct val="20000"/>
              </a:spcBef>
              <a:buChar char="–"/>
              <a:defRPr sz="2800">
                <a:solidFill>
                  <a:schemeClr val="tx1"/>
                </a:solidFill>
                <a:latin typeface="Arial" charset="0"/>
              </a:defRPr>
            </a:lvl2pPr>
            <a:lvl3pPr marL="1219200" indent="-304800" eaLnBrk="0" hangingPunct="0">
              <a:spcBef>
                <a:spcPct val="20000"/>
              </a:spcBef>
              <a:buChar char="•"/>
              <a:defRPr sz="2400">
                <a:solidFill>
                  <a:schemeClr val="tx1"/>
                </a:solidFill>
                <a:latin typeface="Arial" charset="0"/>
              </a:defRPr>
            </a:lvl3pPr>
            <a:lvl4pPr marL="1638300" indent="-2667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marL="0" indent="0">
              <a:buNone/>
            </a:pPr>
            <a:endParaRPr lang="de-DE" sz="1400" dirty="0"/>
          </a:p>
        </p:txBody>
      </p:sp>
      <p:sp>
        <p:nvSpPr>
          <p:cNvPr id="5" name="Textfeld 4"/>
          <p:cNvSpPr txBox="1"/>
          <p:nvPr/>
        </p:nvSpPr>
        <p:spPr>
          <a:xfrm>
            <a:off x="4966447" y="5432612"/>
            <a:ext cx="3307977" cy="215444"/>
          </a:xfrm>
          <a:prstGeom prst="rect">
            <a:avLst/>
          </a:prstGeom>
          <a:noFill/>
        </p:spPr>
        <p:txBody>
          <a:bodyPr wrap="square" rtlCol="0">
            <a:spAutoFit/>
          </a:bodyPr>
          <a:lstStyle/>
          <a:p>
            <a:r>
              <a:rPr lang="de-DE" sz="800" b="1" dirty="0">
                <a:solidFill>
                  <a:schemeClr val="bg1"/>
                </a:solidFill>
              </a:rPr>
              <a:t>Stolzenfels ohne Durchschnittswert aufgrund niedriger Fallzahl</a:t>
            </a:r>
          </a:p>
        </p:txBody>
      </p:sp>
      <p:grpSp>
        <p:nvGrpSpPr>
          <p:cNvPr id="7" name="Gruppieren 6"/>
          <p:cNvGrpSpPr/>
          <p:nvPr/>
        </p:nvGrpSpPr>
        <p:grpSpPr>
          <a:xfrm>
            <a:off x="716213" y="385627"/>
            <a:ext cx="7783011" cy="6132711"/>
            <a:chOff x="716213" y="385627"/>
            <a:chExt cx="7783011" cy="6132711"/>
          </a:xfrm>
        </p:grpSpPr>
        <p:pic>
          <p:nvPicPr>
            <p:cNvPr id="3" name="Grafik 2"/>
            <p:cNvPicPr>
              <a:picLocks noChangeAspect="1"/>
            </p:cNvPicPr>
            <p:nvPr/>
          </p:nvPicPr>
          <p:blipFill>
            <a:blip r:embed="rId2"/>
            <a:stretch>
              <a:fillRect/>
            </a:stretch>
          </p:blipFill>
          <p:spPr>
            <a:xfrm>
              <a:off x="716213" y="385627"/>
              <a:ext cx="7783011" cy="1905266"/>
            </a:xfrm>
            <a:prstGeom prst="rect">
              <a:avLst/>
            </a:prstGeom>
          </p:spPr>
        </p:pic>
        <p:pic>
          <p:nvPicPr>
            <p:cNvPr id="4" name="Grafik 3"/>
            <p:cNvPicPr>
              <a:picLocks noChangeAspect="1"/>
            </p:cNvPicPr>
            <p:nvPr/>
          </p:nvPicPr>
          <p:blipFill>
            <a:blip r:embed="rId3"/>
            <a:stretch>
              <a:fillRect/>
            </a:stretch>
          </p:blipFill>
          <p:spPr>
            <a:xfrm>
              <a:off x="716213" y="2377963"/>
              <a:ext cx="7763958" cy="3534268"/>
            </a:xfrm>
            <a:prstGeom prst="rect">
              <a:avLst/>
            </a:prstGeom>
          </p:spPr>
        </p:pic>
        <p:pic>
          <p:nvPicPr>
            <p:cNvPr id="6" name="Grafik 5"/>
            <p:cNvPicPr>
              <a:picLocks noChangeAspect="1"/>
            </p:cNvPicPr>
            <p:nvPr/>
          </p:nvPicPr>
          <p:blipFill>
            <a:blip r:embed="rId4"/>
            <a:stretch>
              <a:fillRect/>
            </a:stretch>
          </p:blipFill>
          <p:spPr>
            <a:xfrm>
              <a:off x="811475" y="5956285"/>
              <a:ext cx="7592485" cy="562053"/>
            </a:xfrm>
            <a:prstGeom prst="rect">
              <a:avLst/>
            </a:prstGeom>
          </p:spPr>
        </p:pic>
      </p:grpSp>
    </p:spTree>
    <p:extLst>
      <p:ext uri="{BB962C8B-B14F-4D97-AF65-F5344CB8AC3E}">
        <p14:creationId xmlns:p14="http://schemas.microsoft.com/office/powerpoint/2010/main" val="2885725192"/>
      </p:ext>
    </p:extLst>
  </p:cSld>
  <p:clrMapOvr>
    <a:masterClrMapping/>
  </p:clrMapOvr>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5" name="Rectangle 3"/>
          <p:cNvSpPr>
            <a:spLocks noChangeArrowheads="1"/>
          </p:cNvSpPr>
          <p:nvPr/>
        </p:nvSpPr>
        <p:spPr bwMode="auto">
          <a:xfrm>
            <a:off x="395288" y="836712"/>
            <a:ext cx="8424862" cy="5400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457200" indent="-457200" eaLnBrk="0" hangingPunct="0">
              <a:spcBef>
                <a:spcPct val="20000"/>
              </a:spcBef>
              <a:buChar char="•"/>
              <a:defRPr sz="3200">
                <a:solidFill>
                  <a:schemeClr val="tx1"/>
                </a:solidFill>
                <a:latin typeface="Arial" charset="0"/>
              </a:defRPr>
            </a:lvl1pPr>
            <a:lvl2pPr marL="800100" indent="-342900" eaLnBrk="0" hangingPunct="0">
              <a:spcBef>
                <a:spcPct val="20000"/>
              </a:spcBef>
              <a:buChar char="–"/>
              <a:defRPr sz="2800">
                <a:solidFill>
                  <a:schemeClr val="tx1"/>
                </a:solidFill>
                <a:latin typeface="Arial" charset="0"/>
              </a:defRPr>
            </a:lvl2pPr>
            <a:lvl3pPr marL="1219200" indent="-304800" eaLnBrk="0" hangingPunct="0">
              <a:spcBef>
                <a:spcPct val="20000"/>
              </a:spcBef>
              <a:buChar char="•"/>
              <a:defRPr sz="2400">
                <a:solidFill>
                  <a:schemeClr val="tx1"/>
                </a:solidFill>
                <a:latin typeface="Arial" charset="0"/>
              </a:defRPr>
            </a:lvl3pPr>
            <a:lvl4pPr marL="1638300" indent="-2667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marL="0" indent="0">
              <a:buNone/>
            </a:pPr>
            <a:endParaRPr lang="de-DE" sz="1400" dirty="0"/>
          </a:p>
        </p:txBody>
      </p:sp>
      <p:sp>
        <p:nvSpPr>
          <p:cNvPr id="5" name="Textfeld 4"/>
          <p:cNvSpPr txBox="1"/>
          <p:nvPr/>
        </p:nvSpPr>
        <p:spPr>
          <a:xfrm>
            <a:off x="4966447" y="5432612"/>
            <a:ext cx="3307977" cy="215444"/>
          </a:xfrm>
          <a:prstGeom prst="rect">
            <a:avLst/>
          </a:prstGeom>
          <a:noFill/>
        </p:spPr>
        <p:txBody>
          <a:bodyPr wrap="square" rtlCol="0">
            <a:spAutoFit/>
          </a:bodyPr>
          <a:lstStyle/>
          <a:p>
            <a:r>
              <a:rPr lang="de-DE" sz="800" b="1" dirty="0">
                <a:solidFill>
                  <a:schemeClr val="bg1"/>
                </a:solidFill>
              </a:rPr>
              <a:t>Stolzenfels ohne Durchschnittswert aufgrund niedriger Fallzahl</a:t>
            </a:r>
          </a:p>
        </p:txBody>
      </p:sp>
      <p:grpSp>
        <p:nvGrpSpPr>
          <p:cNvPr id="6" name="Gruppieren 5"/>
          <p:cNvGrpSpPr/>
          <p:nvPr/>
        </p:nvGrpSpPr>
        <p:grpSpPr>
          <a:xfrm>
            <a:off x="763845" y="294480"/>
            <a:ext cx="7687748" cy="6172293"/>
            <a:chOff x="763845" y="294480"/>
            <a:chExt cx="7687748" cy="6172293"/>
          </a:xfrm>
        </p:grpSpPr>
        <p:pic>
          <p:nvPicPr>
            <p:cNvPr id="3" name="Grafik 2"/>
            <p:cNvPicPr>
              <a:picLocks noChangeAspect="1"/>
            </p:cNvPicPr>
            <p:nvPr/>
          </p:nvPicPr>
          <p:blipFill>
            <a:blip r:embed="rId2"/>
            <a:stretch>
              <a:fillRect/>
            </a:stretch>
          </p:blipFill>
          <p:spPr>
            <a:xfrm>
              <a:off x="763845" y="294480"/>
              <a:ext cx="7687748" cy="5630061"/>
            </a:xfrm>
            <a:prstGeom prst="rect">
              <a:avLst/>
            </a:prstGeom>
          </p:spPr>
        </p:pic>
        <p:pic>
          <p:nvPicPr>
            <p:cNvPr id="4" name="Grafik 3"/>
            <p:cNvPicPr>
              <a:picLocks noChangeAspect="1"/>
            </p:cNvPicPr>
            <p:nvPr/>
          </p:nvPicPr>
          <p:blipFill>
            <a:blip r:embed="rId3"/>
            <a:stretch>
              <a:fillRect/>
            </a:stretch>
          </p:blipFill>
          <p:spPr>
            <a:xfrm>
              <a:off x="873398" y="5885667"/>
              <a:ext cx="7468642" cy="581106"/>
            </a:xfrm>
            <a:prstGeom prst="rect">
              <a:avLst/>
            </a:prstGeom>
          </p:spPr>
        </p:pic>
      </p:grpSp>
    </p:spTree>
    <p:extLst>
      <p:ext uri="{BB962C8B-B14F-4D97-AF65-F5344CB8AC3E}">
        <p14:creationId xmlns:p14="http://schemas.microsoft.com/office/powerpoint/2010/main" val="1854023569"/>
      </p:ext>
    </p:extLst>
  </p:cSld>
  <p:clrMapOvr>
    <a:masterClrMapping/>
  </p:clrMapOvr>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5" name="Rectangle 3"/>
          <p:cNvSpPr>
            <a:spLocks noChangeArrowheads="1"/>
          </p:cNvSpPr>
          <p:nvPr/>
        </p:nvSpPr>
        <p:spPr bwMode="auto">
          <a:xfrm>
            <a:off x="395288" y="836712"/>
            <a:ext cx="8424862" cy="5400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457200" indent="-457200" eaLnBrk="0" hangingPunct="0">
              <a:spcBef>
                <a:spcPct val="20000"/>
              </a:spcBef>
              <a:buChar char="•"/>
              <a:defRPr sz="3200">
                <a:solidFill>
                  <a:schemeClr val="tx1"/>
                </a:solidFill>
                <a:latin typeface="Arial" charset="0"/>
              </a:defRPr>
            </a:lvl1pPr>
            <a:lvl2pPr marL="800100" indent="-342900" eaLnBrk="0" hangingPunct="0">
              <a:spcBef>
                <a:spcPct val="20000"/>
              </a:spcBef>
              <a:buChar char="–"/>
              <a:defRPr sz="2800">
                <a:solidFill>
                  <a:schemeClr val="tx1"/>
                </a:solidFill>
                <a:latin typeface="Arial" charset="0"/>
              </a:defRPr>
            </a:lvl2pPr>
            <a:lvl3pPr marL="1219200" indent="-304800" eaLnBrk="0" hangingPunct="0">
              <a:spcBef>
                <a:spcPct val="20000"/>
              </a:spcBef>
              <a:buChar char="•"/>
              <a:defRPr sz="2400">
                <a:solidFill>
                  <a:schemeClr val="tx1"/>
                </a:solidFill>
                <a:latin typeface="Arial" charset="0"/>
              </a:defRPr>
            </a:lvl3pPr>
            <a:lvl4pPr marL="1638300" indent="-2667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marL="0" indent="0">
              <a:buNone/>
            </a:pPr>
            <a:endParaRPr lang="de-DE" sz="1400" dirty="0"/>
          </a:p>
        </p:txBody>
      </p:sp>
      <p:sp>
        <p:nvSpPr>
          <p:cNvPr id="5" name="Textfeld 4"/>
          <p:cNvSpPr txBox="1"/>
          <p:nvPr/>
        </p:nvSpPr>
        <p:spPr>
          <a:xfrm>
            <a:off x="4966447" y="5432612"/>
            <a:ext cx="3307977" cy="215444"/>
          </a:xfrm>
          <a:prstGeom prst="rect">
            <a:avLst/>
          </a:prstGeom>
          <a:noFill/>
        </p:spPr>
        <p:txBody>
          <a:bodyPr wrap="square" rtlCol="0">
            <a:spAutoFit/>
          </a:bodyPr>
          <a:lstStyle/>
          <a:p>
            <a:r>
              <a:rPr lang="de-DE" sz="800" b="1" dirty="0">
                <a:solidFill>
                  <a:schemeClr val="bg1"/>
                </a:solidFill>
              </a:rPr>
              <a:t>Stolzenfels ohne Durchschnittswert aufgrund niedriger Fallzahl</a:t>
            </a:r>
          </a:p>
        </p:txBody>
      </p:sp>
      <p:pic>
        <p:nvPicPr>
          <p:cNvPr id="2" name="Grafik 1"/>
          <p:cNvPicPr>
            <a:picLocks noChangeAspect="1"/>
          </p:cNvPicPr>
          <p:nvPr/>
        </p:nvPicPr>
        <p:blipFill>
          <a:blip r:embed="rId2"/>
          <a:stretch>
            <a:fillRect/>
          </a:stretch>
        </p:blipFill>
        <p:spPr>
          <a:xfrm>
            <a:off x="735266" y="624597"/>
            <a:ext cx="7744906" cy="4639322"/>
          </a:xfrm>
          <a:prstGeom prst="rect">
            <a:avLst/>
          </a:prstGeom>
        </p:spPr>
      </p:pic>
    </p:spTree>
    <p:extLst>
      <p:ext uri="{BB962C8B-B14F-4D97-AF65-F5344CB8AC3E}">
        <p14:creationId xmlns:p14="http://schemas.microsoft.com/office/powerpoint/2010/main" val="2211856019"/>
      </p:ext>
    </p:extLst>
  </p:cSld>
  <p:clrMapOvr>
    <a:masterClrMapping/>
  </p:clrMapOvr>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5" name="Rectangle 3"/>
          <p:cNvSpPr>
            <a:spLocks noChangeArrowheads="1"/>
          </p:cNvSpPr>
          <p:nvPr/>
        </p:nvSpPr>
        <p:spPr bwMode="auto">
          <a:xfrm>
            <a:off x="395288" y="836712"/>
            <a:ext cx="8424862" cy="5400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457200" indent="-457200" eaLnBrk="0" hangingPunct="0">
              <a:spcBef>
                <a:spcPct val="20000"/>
              </a:spcBef>
              <a:buChar char="•"/>
              <a:defRPr sz="3200">
                <a:solidFill>
                  <a:schemeClr val="tx1"/>
                </a:solidFill>
                <a:latin typeface="Arial" charset="0"/>
              </a:defRPr>
            </a:lvl1pPr>
            <a:lvl2pPr marL="800100" indent="-342900" eaLnBrk="0" hangingPunct="0">
              <a:spcBef>
                <a:spcPct val="20000"/>
              </a:spcBef>
              <a:buChar char="–"/>
              <a:defRPr sz="2800">
                <a:solidFill>
                  <a:schemeClr val="tx1"/>
                </a:solidFill>
                <a:latin typeface="Arial" charset="0"/>
              </a:defRPr>
            </a:lvl2pPr>
            <a:lvl3pPr marL="1219200" indent="-304800" eaLnBrk="0" hangingPunct="0">
              <a:spcBef>
                <a:spcPct val="20000"/>
              </a:spcBef>
              <a:buChar char="•"/>
              <a:defRPr sz="2400">
                <a:solidFill>
                  <a:schemeClr val="tx1"/>
                </a:solidFill>
                <a:latin typeface="Arial" charset="0"/>
              </a:defRPr>
            </a:lvl3pPr>
            <a:lvl4pPr marL="1638300" indent="-2667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marL="0" indent="0">
              <a:buNone/>
            </a:pPr>
            <a:endParaRPr lang="de-DE" sz="1400" dirty="0"/>
          </a:p>
        </p:txBody>
      </p:sp>
      <p:sp>
        <p:nvSpPr>
          <p:cNvPr id="5" name="Textfeld 4"/>
          <p:cNvSpPr txBox="1"/>
          <p:nvPr/>
        </p:nvSpPr>
        <p:spPr>
          <a:xfrm>
            <a:off x="4966447" y="5432612"/>
            <a:ext cx="3307977" cy="215444"/>
          </a:xfrm>
          <a:prstGeom prst="rect">
            <a:avLst/>
          </a:prstGeom>
          <a:noFill/>
        </p:spPr>
        <p:txBody>
          <a:bodyPr wrap="square" rtlCol="0">
            <a:spAutoFit/>
          </a:bodyPr>
          <a:lstStyle/>
          <a:p>
            <a:r>
              <a:rPr lang="de-DE" sz="800" b="1" dirty="0">
                <a:solidFill>
                  <a:schemeClr val="bg1"/>
                </a:solidFill>
              </a:rPr>
              <a:t>Stolzenfels ohne Durchschnittswert aufgrund niedriger Fallzahl</a:t>
            </a:r>
          </a:p>
        </p:txBody>
      </p:sp>
      <p:pic>
        <p:nvPicPr>
          <p:cNvPr id="2" name="Grafik 1"/>
          <p:cNvPicPr>
            <a:picLocks noChangeAspect="1"/>
          </p:cNvPicPr>
          <p:nvPr/>
        </p:nvPicPr>
        <p:blipFill>
          <a:blip r:embed="rId2"/>
          <a:stretch>
            <a:fillRect/>
          </a:stretch>
        </p:blipFill>
        <p:spPr>
          <a:xfrm>
            <a:off x="709073" y="771154"/>
            <a:ext cx="7725853" cy="5315692"/>
          </a:xfrm>
          <a:prstGeom prst="rect">
            <a:avLst/>
          </a:prstGeom>
        </p:spPr>
      </p:pic>
    </p:spTree>
    <p:extLst>
      <p:ext uri="{BB962C8B-B14F-4D97-AF65-F5344CB8AC3E}">
        <p14:creationId xmlns:p14="http://schemas.microsoft.com/office/powerpoint/2010/main" val="1909250765"/>
      </p:ext>
    </p:extLst>
  </p:cSld>
  <p:clrMapOvr>
    <a:masterClrMapping/>
  </p:clrMapOvr>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5" name="Rectangle 3"/>
          <p:cNvSpPr>
            <a:spLocks noChangeArrowheads="1"/>
          </p:cNvSpPr>
          <p:nvPr/>
        </p:nvSpPr>
        <p:spPr bwMode="auto">
          <a:xfrm>
            <a:off x="511830" y="856036"/>
            <a:ext cx="8424862" cy="46085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457200" indent="-457200" eaLnBrk="0" hangingPunct="0">
              <a:spcBef>
                <a:spcPct val="20000"/>
              </a:spcBef>
              <a:buChar char="•"/>
              <a:defRPr sz="3200">
                <a:solidFill>
                  <a:schemeClr val="tx1"/>
                </a:solidFill>
                <a:latin typeface="Arial" charset="0"/>
              </a:defRPr>
            </a:lvl1pPr>
            <a:lvl2pPr marL="800100" indent="-342900" eaLnBrk="0" hangingPunct="0">
              <a:spcBef>
                <a:spcPct val="20000"/>
              </a:spcBef>
              <a:buChar char="–"/>
              <a:defRPr sz="2800">
                <a:solidFill>
                  <a:schemeClr val="tx1"/>
                </a:solidFill>
                <a:latin typeface="Arial" charset="0"/>
              </a:defRPr>
            </a:lvl2pPr>
            <a:lvl3pPr marL="1219200" indent="-304800" eaLnBrk="0" hangingPunct="0">
              <a:spcBef>
                <a:spcPct val="20000"/>
              </a:spcBef>
              <a:buChar char="•"/>
              <a:defRPr sz="2400">
                <a:solidFill>
                  <a:schemeClr val="tx1"/>
                </a:solidFill>
                <a:latin typeface="Arial" charset="0"/>
              </a:defRPr>
            </a:lvl3pPr>
            <a:lvl4pPr marL="1638300" indent="-2667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marL="0" indent="0" eaLnBrk="1" hangingPunct="1">
              <a:lnSpc>
                <a:spcPct val="150000"/>
              </a:lnSpc>
              <a:spcBef>
                <a:spcPts val="0"/>
              </a:spcBef>
              <a:buClr>
                <a:schemeClr val="bg2"/>
              </a:buClr>
              <a:buFontTx/>
              <a:buNone/>
              <a:defRPr/>
            </a:pPr>
            <a:endParaRPr lang="de-DE" altLang="de-DE" sz="1600" b="1" dirty="0">
              <a:solidFill>
                <a:srgbClr val="000000"/>
              </a:solidFill>
              <a:cs typeface="Arial" pitchFamily="34" charset="0"/>
            </a:endParaRPr>
          </a:p>
          <a:p>
            <a:pPr marL="0" indent="0" eaLnBrk="1" hangingPunct="1">
              <a:lnSpc>
                <a:spcPct val="150000"/>
              </a:lnSpc>
              <a:spcBef>
                <a:spcPts val="0"/>
              </a:spcBef>
              <a:buClr>
                <a:schemeClr val="bg2"/>
              </a:buClr>
              <a:buFontTx/>
              <a:buNone/>
              <a:defRPr/>
            </a:pPr>
            <a:r>
              <a:rPr lang="de-DE" altLang="de-DE" sz="1400" dirty="0">
                <a:solidFill>
                  <a:srgbClr val="000000"/>
                </a:solidFill>
                <a:cs typeface="Arial" pitchFamily="34" charset="0"/>
              </a:rPr>
              <a:t>Ein umfassender Ergebnisbericht zum Koblenzer Bürgerpanel wird als digitales Dokument unter der URL</a:t>
            </a:r>
          </a:p>
          <a:p>
            <a:pPr marL="0" indent="0" eaLnBrk="1" hangingPunct="1">
              <a:lnSpc>
                <a:spcPct val="150000"/>
              </a:lnSpc>
              <a:spcBef>
                <a:spcPts val="0"/>
              </a:spcBef>
              <a:buClr>
                <a:schemeClr val="bg2"/>
              </a:buClr>
              <a:buFontTx/>
              <a:buNone/>
              <a:defRPr/>
            </a:pPr>
            <a:r>
              <a:rPr lang="de-DE" altLang="de-DE" sz="1400" dirty="0">
                <a:solidFill>
                  <a:srgbClr val="000000"/>
                </a:solidFill>
                <a:cs typeface="Arial" pitchFamily="34" charset="0"/>
                <a:hlinkClick r:id="rId2"/>
              </a:rPr>
              <a:t>www.statistik.koblenz.de</a:t>
            </a:r>
            <a:r>
              <a:rPr lang="de-DE" altLang="de-DE" sz="1400" dirty="0">
                <a:solidFill>
                  <a:srgbClr val="000000"/>
                </a:solidFill>
                <a:cs typeface="Arial" pitchFamily="34" charset="0"/>
              </a:rPr>
              <a:t> für den Download zur Verfügung gestellt. </a:t>
            </a:r>
          </a:p>
          <a:p>
            <a:pPr marL="0" indent="0" eaLnBrk="1" hangingPunct="1">
              <a:lnSpc>
                <a:spcPct val="150000"/>
              </a:lnSpc>
              <a:spcBef>
                <a:spcPts val="0"/>
              </a:spcBef>
              <a:buClr>
                <a:schemeClr val="bg2"/>
              </a:buClr>
              <a:buFontTx/>
              <a:buNone/>
              <a:defRPr/>
            </a:pPr>
            <a:endParaRPr lang="de-DE" altLang="de-DE" sz="1400" dirty="0">
              <a:solidFill>
                <a:srgbClr val="000000"/>
              </a:solidFill>
              <a:cs typeface="Arial" pitchFamily="34" charset="0"/>
            </a:endParaRPr>
          </a:p>
          <a:p>
            <a:pPr marL="0" indent="0" eaLnBrk="1" hangingPunct="1">
              <a:lnSpc>
                <a:spcPct val="150000"/>
              </a:lnSpc>
              <a:spcBef>
                <a:spcPts val="0"/>
              </a:spcBef>
              <a:buClr>
                <a:schemeClr val="bg2"/>
              </a:buClr>
              <a:buFontTx/>
              <a:buNone/>
              <a:defRPr/>
            </a:pPr>
            <a:r>
              <a:rPr lang="de-DE" altLang="de-DE" sz="1400" dirty="0">
                <a:solidFill>
                  <a:srgbClr val="000000"/>
                </a:solidFill>
                <a:cs typeface="Arial" pitchFamily="34" charset="0"/>
              </a:rPr>
              <a:t>Weitere themenspezifische Berichte auf der Basis des Bürgerpanels werden in unregelmäßigen Abständen folgen. Es besteht eine Kooperationsvereinbarung mit dem Institut für Soziologie an der Koblenzer Universität im Rahmen derer zusätzliche wissenschaftliche Auswertungen vorgesehen sind.</a:t>
            </a:r>
          </a:p>
          <a:p>
            <a:pPr marL="0" indent="0" eaLnBrk="1" hangingPunct="1">
              <a:lnSpc>
                <a:spcPct val="150000"/>
              </a:lnSpc>
              <a:spcBef>
                <a:spcPts val="0"/>
              </a:spcBef>
              <a:buClr>
                <a:schemeClr val="bg2"/>
              </a:buClr>
              <a:buFontTx/>
              <a:buNone/>
              <a:defRPr/>
            </a:pPr>
            <a:endParaRPr lang="de-DE" altLang="de-DE" sz="1400" dirty="0">
              <a:solidFill>
                <a:srgbClr val="000000"/>
              </a:solidFill>
              <a:cs typeface="Arial" pitchFamily="34" charset="0"/>
            </a:endParaRPr>
          </a:p>
          <a:p>
            <a:pPr marL="0" indent="0" eaLnBrk="1" hangingPunct="1">
              <a:lnSpc>
                <a:spcPct val="150000"/>
              </a:lnSpc>
              <a:spcBef>
                <a:spcPts val="0"/>
              </a:spcBef>
              <a:buClr>
                <a:schemeClr val="bg2"/>
              </a:buClr>
              <a:buFontTx/>
              <a:buNone/>
              <a:defRPr/>
            </a:pPr>
            <a:r>
              <a:rPr lang="de-DE" altLang="de-DE" sz="1400" dirty="0">
                <a:solidFill>
                  <a:srgbClr val="000000"/>
                </a:solidFill>
                <a:cs typeface="Arial" pitchFamily="34" charset="0"/>
              </a:rPr>
              <a:t>Des weiteren besteht die Möglichkeit der eigenen interaktiven Analyse auf der Basis so genannter </a:t>
            </a:r>
            <a:r>
              <a:rPr lang="de-DE" altLang="de-DE" sz="1400" b="1" dirty="0">
                <a:solidFill>
                  <a:srgbClr val="000000"/>
                </a:solidFill>
                <a:cs typeface="Arial" pitchFamily="34" charset="0"/>
              </a:rPr>
              <a:t>Dashboards</a:t>
            </a:r>
            <a:r>
              <a:rPr lang="de-DE" altLang="de-DE" sz="1400" dirty="0">
                <a:solidFill>
                  <a:srgbClr val="000000"/>
                </a:solidFill>
                <a:cs typeface="Arial" pitchFamily="34" charset="0"/>
              </a:rPr>
              <a:t>. Dies erfordert die vorherige Installation des kostenfreien Tableau </a:t>
            </a:r>
            <a:r>
              <a:rPr lang="de-DE" altLang="de-DE" sz="1400" dirty="0" smtClean="0">
                <a:solidFill>
                  <a:srgbClr val="000000"/>
                </a:solidFill>
                <a:cs typeface="Arial" pitchFamily="34" charset="0"/>
              </a:rPr>
              <a:t>Readers. </a:t>
            </a:r>
            <a:r>
              <a:rPr lang="de-DE" altLang="de-DE" sz="1400" dirty="0">
                <a:solidFill>
                  <a:srgbClr val="000000"/>
                </a:solidFill>
                <a:cs typeface="Arial" pitchFamily="34" charset="0"/>
              </a:rPr>
              <a:t>Bei Interesse wenden Sie sich bitte an die Fachdienststelle für Kommunalstatistik und Stadtforschung der Stadt Koblenz (</a:t>
            </a:r>
            <a:r>
              <a:rPr lang="de-DE" altLang="de-DE" sz="1400" dirty="0">
                <a:solidFill>
                  <a:srgbClr val="000000"/>
                </a:solidFill>
                <a:cs typeface="Arial" pitchFamily="34" charset="0"/>
                <a:hlinkClick r:id="rId3"/>
              </a:rPr>
              <a:t>statistik@stadt.koblenz.de</a:t>
            </a:r>
            <a:r>
              <a:rPr lang="de-DE" altLang="de-DE" sz="1400" dirty="0">
                <a:solidFill>
                  <a:srgbClr val="000000"/>
                </a:solidFill>
                <a:cs typeface="Arial" pitchFamily="34" charset="0"/>
              </a:rPr>
              <a:t>).</a:t>
            </a:r>
          </a:p>
          <a:p>
            <a:pPr marL="0" indent="0" eaLnBrk="1" hangingPunct="1">
              <a:lnSpc>
                <a:spcPct val="150000"/>
              </a:lnSpc>
              <a:spcBef>
                <a:spcPts val="0"/>
              </a:spcBef>
              <a:buClr>
                <a:schemeClr val="bg2"/>
              </a:buClr>
              <a:buFontTx/>
              <a:buNone/>
              <a:defRPr/>
            </a:pPr>
            <a:endParaRPr lang="de-DE" altLang="de-DE" sz="1400" dirty="0">
              <a:solidFill>
                <a:srgbClr val="000000"/>
              </a:solidFill>
              <a:cs typeface="Arial" pitchFamily="34" charset="0"/>
            </a:endParaRPr>
          </a:p>
          <a:p>
            <a:pPr marL="0" indent="0" eaLnBrk="1" hangingPunct="1">
              <a:lnSpc>
                <a:spcPct val="150000"/>
              </a:lnSpc>
              <a:spcBef>
                <a:spcPts val="0"/>
              </a:spcBef>
              <a:buClr>
                <a:schemeClr val="bg2"/>
              </a:buClr>
              <a:buFontTx/>
              <a:buNone/>
              <a:defRPr/>
            </a:pPr>
            <a:r>
              <a:rPr lang="de-DE" altLang="de-DE" sz="1400" dirty="0">
                <a:solidFill>
                  <a:srgbClr val="000000"/>
                </a:solidFill>
                <a:cs typeface="Arial" pitchFamily="34" charset="0"/>
              </a:rPr>
              <a:t>Es besteht jederzeit die Möglichkeit, themenspezifische Auswertungen, Analysen oder Präsentationen aus dem Koblenzer Bürgerpanel anzufordern.</a:t>
            </a:r>
          </a:p>
          <a:p>
            <a:pPr marL="0" indent="0" eaLnBrk="1" hangingPunct="1">
              <a:lnSpc>
                <a:spcPct val="200000"/>
              </a:lnSpc>
              <a:spcBef>
                <a:spcPts val="0"/>
              </a:spcBef>
              <a:buClr>
                <a:schemeClr val="bg2"/>
              </a:buClr>
              <a:buFontTx/>
              <a:buNone/>
              <a:defRPr/>
            </a:pPr>
            <a:endParaRPr lang="de-DE" altLang="de-DE" sz="1400" dirty="0">
              <a:solidFill>
                <a:srgbClr val="000000"/>
              </a:solidFill>
              <a:cs typeface="Arial" pitchFamily="34" charset="0"/>
            </a:endParaRPr>
          </a:p>
          <a:p>
            <a:pPr marL="0" indent="0" eaLnBrk="1" hangingPunct="1">
              <a:lnSpc>
                <a:spcPct val="200000"/>
              </a:lnSpc>
              <a:spcBef>
                <a:spcPts val="0"/>
              </a:spcBef>
              <a:buClr>
                <a:schemeClr val="bg2"/>
              </a:buClr>
              <a:buFontTx/>
              <a:buNone/>
              <a:defRPr/>
            </a:pPr>
            <a:endParaRPr lang="de-DE" altLang="de-DE" sz="1600" b="1" dirty="0">
              <a:solidFill>
                <a:srgbClr val="000000"/>
              </a:solidFill>
              <a:cs typeface="Arial" pitchFamily="34" charset="0"/>
            </a:endParaRPr>
          </a:p>
          <a:p>
            <a:pPr marL="0" indent="0" eaLnBrk="1" hangingPunct="1">
              <a:lnSpc>
                <a:spcPct val="200000"/>
              </a:lnSpc>
              <a:spcBef>
                <a:spcPts val="1200"/>
              </a:spcBef>
              <a:buClr>
                <a:schemeClr val="bg2"/>
              </a:buClr>
              <a:buFontTx/>
              <a:buNone/>
              <a:defRPr/>
            </a:pPr>
            <a:endParaRPr lang="de-DE" altLang="de-DE" sz="1600" b="1" dirty="0">
              <a:solidFill>
                <a:srgbClr val="000000"/>
              </a:solidFill>
              <a:cs typeface="Arial" pitchFamily="34" charset="0"/>
            </a:endParaRPr>
          </a:p>
          <a:p>
            <a:pPr eaLnBrk="1" hangingPunct="1">
              <a:lnSpc>
                <a:spcPct val="120000"/>
              </a:lnSpc>
              <a:buClr>
                <a:schemeClr val="bg2"/>
              </a:buClr>
              <a:defRPr/>
            </a:pPr>
            <a:endParaRPr lang="de-DE" altLang="de-DE" sz="1600" dirty="0">
              <a:solidFill>
                <a:srgbClr val="000000"/>
              </a:solidFill>
              <a:cs typeface="Arial" pitchFamily="34" charset="0"/>
            </a:endParaRPr>
          </a:p>
        </p:txBody>
      </p:sp>
      <p:sp>
        <p:nvSpPr>
          <p:cNvPr id="4099" name="Rectangle 4"/>
          <p:cNvSpPr>
            <a:spLocks noGrp="1" noChangeArrowheads="1"/>
          </p:cNvSpPr>
          <p:nvPr>
            <p:ph type="title"/>
          </p:nvPr>
        </p:nvSpPr>
        <p:spPr>
          <a:xfrm>
            <a:off x="0" y="188913"/>
            <a:ext cx="9144000" cy="433387"/>
          </a:xfrm>
          <a:solidFill>
            <a:srgbClr val="C00000"/>
          </a:solidFill>
          <a:ln>
            <a:noFill/>
          </a:ln>
          <a:effectLst/>
          <a:extLst/>
        </p:spPr>
        <p:txBody>
          <a:bodyPr vert="horz" wrap="square" lIns="91440" tIns="45720" rIns="91440" bIns="45720" numCol="1" anchor="t" anchorCtr="0" compatLnSpc="1">
            <a:prstTxWarp prst="textNoShape">
              <a:avLst/>
            </a:prstTxWarp>
          </a:bodyPr>
          <a:lstStyle/>
          <a:p>
            <a:pPr algn="l" eaLnBrk="1" hangingPunct="1"/>
            <a:r>
              <a:rPr lang="de-DE" altLang="de-DE" sz="1800" dirty="0" smtClean="0">
                <a:solidFill>
                  <a:schemeClr val="bg1"/>
                </a:solidFill>
              </a:rPr>
              <a:t>  </a:t>
            </a:r>
            <a:r>
              <a:rPr lang="de-DE" altLang="de-DE" sz="1800" dirty="0">
                <a:solidFill>
                  <a:schemeClr val="bg1"/>
                </a:solidFill>
              </a:rPr>
              <a:t>Möglichkeiten des Zugriffs auf die Ergebnisse und der interaktiv-visuellen Analyse</a:t>
            </a:r>
          </a:p>
        </p:txBody>
      </p:sp>
    </p:spTree>
    <p:extLst>
      <p:ext uri="{BB962C8B-B14F-4D97-AF65-F5344CB8AC3E}">
        <p14:creationId xmlns:p14="http://schemas.microsoft.com/office/powerpoint/2010/main" val="2510795367"/>
      </p:ext>
    </p:extLst>
  </p:cSld>
  <p:clrMapOvr>
    <a:masterClrMapping/>
  </p:clrMapOvr>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40" name="Bild 6" descr="KSM_Brand Device_A3_Image_quer_01.png"/>
          <p:cNvPicPr>
            <a:picLocks noChangeAspect="1"/>
          </p:cNvPicPr>
          <p:nvPr/>
        </p:nvPicPr>
        <p:blipFill>
          <a:blip r:embed="rId2">
            <a:extLst>
              <a:ext uri="{28A0092B-C50C-407E-A947-70E740481C1C}">
                <a14:useLocalDpi xmlns:a14="http://schemas.microsoft.com/office/drawing/2010/main" val="0"/>
              </a:ext>
            </a:extLst>
          </a:blip>
          <a:srcRect b="2444"/>
          <a:stretch>
            <a:fillRect/>
          </a:stretch>
        </p:blipFill>
        <p:spPr bwMode="auto">
          <a:xfrm>
            <a:off x="0" y="484188"/>
            <a:ext cx="9144000" cy="6367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341" name="Rectangle 5"/>
          <p:cNvSpPr>
            <a:spLocks noGrp="1" noChangeArrowheads="1"/>
          </p:cNvSpPr>
          <p:nvPr>
            <p:ph type="body" sz="half" idx="4294967295"/>
          </p:nvPr>
        </p:nvSpPr>
        <p:spPr bwMode="auto">
          <a:xfrm>
            <a:off x="457200" y="2457450"/>
            <a:ext cx="8229600" cy="2376488"/>
          </a:xfrm>
          <a:prstGeom prst="rect">
            <a:avLst/>
          </a:prstGeo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a:lnSpc>
                <a:spcPct val="85000"/>
              </a:lnSpc>
              <a:buFont typeface="Arial" panose="020B0604020202020204" pitchFamily="34" charset="0"/>
              <a:buNone/>
            </a:pPr>
            <a:r>
              <a:rPr lang="de-DE" altLang="de-DE" sz="1600" b="1" dirty="0">
                <a:latin typeface="Arial Narrow" panose="020B0606020202030204" pitchFamily="34" charset="0"/>
              </a:rPr>
              <a:t>Dr. Manfred Pauly</a:t>
            </a:r>
          </a:p>
          <a:p>
            <a:pPr algn="ctr">
              <a:lnSpc>
                <a:spcPct val="85000"/>
              </a:lnSpc>
              <a:buFont typeface="Arial" panose="020B0604020202020204" pitchFamily="34" charset="0"/>
              <a:buNone/>
            </a:pPr>
            <a:r>
              <a:rPr lang="de-DE" altLang="de-DE" sz="1600" b="1" dirty="0">
                <a:latin typeface="Arial Narrow" panose="020B0606020202030204" pitchFamily="34" charset="0"/>
              </a:rPr>
              <a:t>Stadtverwaltung Koblenz</a:t>
            </a:r>
          </a:p>
          <a:p>
            <a:pPr algn="ctr">
              <a:lnSpc>
                <a:spcPct val="85000"/>
              </a:lnSpc>
              <a:buFont typeface="Arial" panose="020B0604020202020204" pitchFamily="34" charset="0"/>
              <a:buNone/>
            </a:pPr>
            <a:r>
              <a:rPr lang="de-DE" altLang="de-DE" sz="1600" b="1" dirty="0">
                <a:latin typeface="Arial Narrow" panose="020B0606020202030204" pitchFamily="34" charset="0"/>
              </a:rPr>
              <a:t>Fachdienststelle Kommunalstatistik und Stadtforschung</a:t>
            </a:r>
          </a:p>
          <a:p>
            <a:pPr algn="ctr">
              <a:lnSpc>
                <a:spcPct val="85000"/>
              </a:lnSpc>
              <a:buFont typeface="Arial" panose="020B0604020202020204" pitchFamily="34" charset="0"/>
              <a:buNone/>
            </a:pPr>
            <a:r>
              <a:rPr lang="de-DE" altLang="de-DE" sz="1600" b="1" dirty="0">
                <a:latin typeface="Arial Narrow" panose="020B0606020202030204" pitchFamily="34" charset="0"/>
              </a:rPr>
              <a:t>Fon: 0261 129 - 1245</a:t>
            </a:r>
          </a:p>
          <a:p>
            <a:pPr algn="ctr">
              <a:lnSpc>
                <a:spcPct val="85000"/>
              </a:lnSpc>
              <a:buFont typeface="Arial" panose="020B0604020202020204" pitchFamily="34" charset="0"/>
              <a:buNone/>
            </a:pPr>
            <a:r>
              <a:rPr lang="de-DE" altLang="de-DE" sz="1600" b="1" dirty="0">
                <a:latin typeface="Arial Narrow" panose="020B0606020202030204" pitchFamily="34" charset="0"/>
              </a:rPr>
              <a:t>Manfred.Pauly@stadt.koblenz.de</a:t>
            </a:r>
          </a:p>
          <a:p>
            <a:pPr algn="ctr">
              <a:lnSpc>
                <a:spcPct val="85000"/>
              </a:lnSpc>
              <a:buFont typeface="Arial" panose="020B0604020202020204" pitchFamily="34" charset="0"/>
              <a:buNone/>
            </a:pPr>
            <a:r>
              <a:rPr lang="de-DE" altLang="de-DE" sz="1600" b="1" dirty="0">
                <a:latin typeface="Arial Narrow" panose="020B0606020202030204" pitchFamily="34" charset="0"/>
              </a:rPr>
              <a:t>Statistik@stadt.koblenz.de</a:t>
            </a:r>
          </a:p>
        </p:txBody>
      </p:sp>
      <p:sp>
        <p:nvSpPr>
          <p:cNvPr id="14342" name="Rectangle 6"/>
          <p:cNvSpPr>
            <a:spLocks noChangeArrowheads="1"/>
          </p:cNvSpPr>
          <p:nvPr/>
        </p:nvSpPr>
        <p:spPr bwMode="auto">
          <a:xfrm>
            <a:off x="457200" y="765175"/>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lgn="ctr">
              <a:defRPr sz="3600">
                <a:solidFill>
                  <a:schemeClr val="tx1"/>
                </a:solidFill>
                <a:latin typeface="Arial" panose="020B0604020202020204" pitchFamily="34" charset="0"/>
                <a:cs typeface="Arial" panose="020B0604020202020204" pitchFamily="34" charset="0"/>
              </a:defRPr>
            </a:lvl1pPr>
            <a:lvl2pPr algn="ctr">
              <a:defRPr sz="3600">
                <a:solidFill>
                  <a:schemeClr val="tx1"/>
                </a:solidFill>
                <a:latin typeface="Arial" panose="020B0604020202020204" pitchFamily="34" charset="0"/>
                <a:cs typeface="Arial" panose="020B0604020202020204" pitchFamily="34" charset="0"/>
              </a:defRPr>
            </a:lvl2pPr>
            <a:lvl3pPr algn="ctr">
              <a:defRPr sz="3600">
                <a:solidFill>
                  <a:schemeClr val="tx1"/>
                </a:solidFill>
                <a:latin typeface="Arial" panose="020B0604020202020204" pitchFamily="34" charset="0"/>
                <a:cs typeface="Arial" panose="020B0604020202020204" pitchFamily="34" charset="0"/>
              </a:defRPr>
            </a:lvl3pPr>
            <a:lvl4pPr algn="ctr">
              <a:defRPr sz="3600">
                <a:solidFill>
                  <a:schemeClr val="tx1"/>
                </a:solidFill>
                <a:latin typeface="Arial" panose="020B0604020202020204" pitchFamily="34" charset="0"/>
                <a:cs typeface="Arial" panose="020B0604020202020204" pitchFamily="34" charset="0"/>
              </a:defRPr>
            </a:lvl4pPr>
            <a:lvl5pPr algn="ctr">
              <a:defRPr sz="3600">
                <a:solidFill>
                  <a:schemeClr val="tx1"/>
                </a:solidFill>
                <a:latin typeface="Arial" panose="020B0604020202020204" pitchFamily="34" charset="0"/>
                <a:cs typeface="Arial" panose="020B0604020202020204" pitchFamily="34" charset="0"/>
              </a:defRPr>
            </a:lvl5pPr>
            <a:lvl6pPr marL="457200" algn="ctr" fontAlgn="base">
              <a:spcBef>
                <a:spcPct val="0"/>
              </a:spcBef>
              <a:spcAft>
                <a:spcPct val="0"/>
              </a:spcAft>
              <a:defRPr sz="3600">
                <a:solidFill>
                  <a:schemeClr val="tx1"/>
                </a:solidFill>
                <a:latin typeface="Arial" panose="020B0604020202020204" pitchFamily="34" charset="0"/>
                <a:cs typeface="Arial" panose="020B0604020202020204" pitchFamily="34" charset="0"/>
              </a:defRPr>
            </a:lvl6pPr>
            <a:lvl7pPr marL="914400" algn="ctr" fontAlgn="base">
              <a:spcBef>
                <a:spcPct val="0"/>
              </a:spcBef>
              <a:spcAft>
                <a:spcPct val="0"/>
              </a:spcAft>
              <a:defRPr sz="3600">
                <a:solidFill>
                  <a:schemeClr val="tx1"/>
                </a:solidFill>
                <a:latin typeface="Arial" panose="020B0604020202020204" pitchFamily="34" charset="0"/>
                <a:cs typeface="Arial" panose="020B0604020202020204" pitchFamily="34" charset="0"/>
              </a:defRPr>
            </a:lvl7pPr>
            <a:lvl8pPr marL="1371600" algn="ctr" fontAlgn="base">
              <a:spcBef>
                <a:spcPct val="0"/>
              </a:spcBef>
              <a:spcAft>
                <a:spcPct val="0"/>
              </a:spcAft>
              <a:defRPr sz="3600">
                <a:solidFill>
                  <a:schemeClr val="tx1"/>
                </a:solidFill>
                <a:latin typeface="Arial" panose="020B0604020202020204" pitchFamily="34" charset="0"/>
                <a:cs typeface="Arial" panose="020B0604020202020204" pitchFamily="34" charset="0"/>
              </a:defRPr>
            </a:lvl8pPr>
            <a:lvl9pPr marL="1828800" algn="ctr" fontAlgn="base">
              <a:spcBef>
                <a:spcPct val="0"/>
              </a:spcBef>
              <a:spcAft>
                <a:spcPct val="0"/>
              </a:spcAft>
              <a:defRPr sz="3600">
                <a:solidFill>
                  <a:schemeClr val="tx1"/>
                </a:solidFill>
                <a:latin typeface="Arial" panose="020B0604020202020204" pitchFamily="34" charset="0"/>
                <a:cs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de-DE" altLang="de-DE" sz="4400" b="1" i="0" u="none" strike="noStrike" kern="1200" cap="none" spc="0" normalizeH="0" baseline="0" noProof="0">
                <a:ln>
                  <a:noFill/>
                </a:ln>
                <a:solidFill>
                  <a:prstClr val="black"/>
                </a:solidFill>
                <a:effectLst/>
                <a:uLnTx/>
                <a:uFillTx/>
                <a:latin typeface="Arial Narrow" panose="020B0606020202030204" pitchFamily="34" charset="0"/>
                <a:ea typeface="+mn-ea"/>
                <a:cs typeface="Arial" panose="020B0604020202020204" pitchFamily="34" charset="0"/>
              </a:rPr>
              <a:t>Vielen Dank!</a:t>
            </a:r>
          </a:p>
        </p:txBody>
      </p:sp>
      <p:sp>
        <p:nvSpPr>
          <p:cNvPr id="14343" name="Text Box 7"/>
          <p:cNvSpPr txBox="1">
            <a:spLocks noChangeArrowheads="1"/>
          </p:cNvSpPr>
          <p:nvPr/>
        </p:nvSpPr>
        <p:spPr bwMode="auto">
          <a:xfrm>
            <a:off x="352425" y="6200775"/>
            <a:ext cx="2951163"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Calibri" panose="020F0502020204030204" pitchFamily="34" charset="0"/>
              </a:defRPr>
            </a:lvl1pPr>
            <a:lvl2pPr>
              <a:defRPr>
                <a:solidFill>
                  <a:schemeClr val="tx1"/>
                </a:solidFill>
                <a:latin typeface="Calibri" panose="020F0502020204030204" pitchFamily="34" charset="0"/>
              </a:defRPr>
            </a:lvl2pPr>
            <a:lvl3pPr>
              <a:defRPr>
                <a:solidFill>
                  <a:schemeClr val="tx1"/>
                </a:solidFill>
                <a:latin typeface="Calibri" panose="020F0502020204030204" pitchFamily="34" charset="0"/>
              </a:defRPr>
            </a:lvl3pPr>
            <a:lvl4pPr>
              <a:defRPr>
                <a:solidFill>
                  <a:schemeClr val="tx1"/>
                </a:solidFill>
                <a:latin typeface="Calibri" panose="020F0502020204030204" pitchFamily="34" charset="0"/>
              </a:defRPr>
            </a:lvl4pPr>
            <a:lvl5pPr>
              <a:defRPr>
                <a:solidFill>
                  <a:schemeClr val="tx1"/>
                </a:solidFill>
                <a:latin typeface="Calibri" panose="020F0502020204030204" pitchFamily="34" charset="0"/>
              </a:defRPr>
            </a:lvl5pPr>
            <a:lvl6pPr fontAlgn="base">
              <a:spcBef>
                <a:spcPct val="0"/>
              </a:spcBef>
              <a:spcAft>
                <a:spcPct val="0"/>
              </a:spcAft>
              <a:defRPr>
                <a:solidFill>
                  <a:schemeClr val="tx1"/>
                </a:solidFill>
                <a:latin typeface="Calibri" panose="020F0502020204030204" pitchFamily="34" charset="0"/>
              </a:defRPr>
            </a:lvl6pPr>
            <a:lvl7pPr fontAlgn="base">
              <a:spcBef>
                <a:spcPct val="0"/>
              </a:spcBef>
              <a:spcAft>
                <a:spcPct val="0"/>
              </a:spcAft>
              <a:defRPr>
                <a:solidFill>
                  <a:schemeClr val="tx1"/>
                </a:solidFill>
                <a:latin typeface="Calibri" panose="020F0502020204030204" pitchFamily="34" charset="0"/>
              </a:defRPr>
            </a:lvl7pPr>
            <a:lvl8pPr fontAlgn="base">
              <a:spcBef>
                <a:spcPct val="0"/>
              </a:spcBef>
              <a:spcAft>
                <a:spcPct val="0"/>
              </a:spcAft>
              <a:defRPr>
                <a:solidFill>
                  <a:schemeClr val="tx1"/>
                </a:solidFill>
                <a:latin typeface="Calibri" panose="020F0502020204030204" pitchFamily="34" charset="0"/>
              </a:defRPr>
            </a:lvl8pPr>
            <a:lvl9pPr fontAlgn="base">
              <a:spcBef>
                <a:spcPct val="0"/>
              </a:spcBef>
              <a:spcAft>
                <a:spcPct val="0"/>
              </a:spcAft>
              <a:defRPr>
                <a:solidFill>
                  <a:schemeClr val="tx1"/>
                </a:solidFill>
                <a:latin typeface="Calibri" panose="020F0502020204030204" pitchFamily="34" charset="0"/>
              </a:defRPr>
            </a:lvl9p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de-DE" altLang="de-DE" sz="2000" b="1" i="0" u="none" strike="noStrike" kern="1200" cap="none" spc="0" normalizeH="0" baseline="0" noProof="0">
                <a:ln>
                  <a:noFill/>
                </a:ln>
                <a:solidFill>
                  <a:srgbClr val="292929"/>
                </a:solidFill>
                <a:effectLst/>
                <a:uLnTx/>
                <a:uFillTx/>
                <a:latin typeface="Arial Narrow" panose="020B0606020202030204" pitchFamily="34" charset="0"/>
                <a:ea typeface="+mn-ea"/>
                <a:cs typeface="+mn-cs"/>
              </a:rPr>
              <a:t>www.statistik.koblenz.de</a:t>
            </a:r>
          </a:p>
        </p:txBody>
      </p:sp>
      <p:pic>
        <p:nvPicPr>
          <p:cNvPr id="14344" name="Picture 8"/>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7380288" y="5831473"/>
            <a:ext cx="1439862" cy="102117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28917455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5" name="Rectangle 3"/>
          <p:cNvSpPr>
            <a:spLocks noChangeArrowheads="1"/>
          </p:cNvSpPr>
          <p:nvPr/>
        </p:nvSpPr>
        <p:spPr bwMode="auto">
          <a:xfrm>
            <a:off x="467544" y="764704"/>
            <a:ext cx="8352928" cy="58326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457200" indent="-457200" eaLnBrk="0" hangingPunct="0">
              <a:spcBef>
                <a:spcPct val="20000"/>
              </a:spcBef>
              <a:buChar char="•"/>
              <a:defRPr sz="3200">
                <a:solidFill>
                  <a:schemeClr val="tx1"/>
                </a:solidFill>
                <a:latin typeface="Arial" charset="0"/>
              </a:defRPr>
            </a:lvl1pPr>
            <a:lvl2pPr marL="800100" indent="-342900" eaLnBrk="0" hangingPunct="0">
              <a:spcBef>
                <a:spcPct val="20000"/>
              </a:spcBef>
              <a:buChar char="–"/>
              <a:defRPr sz="2800">
                <a:solidFill>
                  <a:schemeClr val="tx1"/>
                </a:solidFill>
                <a:latin typeface="Arial" charset="0"/>
              </a:defRPr>
            </a:lvl2pPr>
            <a:lvl3pPr marL="1219200" indent="-304800" eaLnBrk="0" hangingPunct="0">
              <a:spcBef>
                <a:spcPct val="20000"/>
              </a:spcBef>
              <a:buChar char="•"/>
              <a:defRPr sz="2400">
                <a:solidFill>
                  <a:schemeClr val="tx1"/>
                </a:solidFill>
                <a:latin typeface="Arial" charset="0"/>
              </a:defRPr>
            </a:lvl3pPr>
            <a:lvl4pPr marL="1638300" indent="-2667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marL="0" indent="0" eaLnBrk="1" hangingPunct="1">
              <a:lnSpc>
                <a:spcPct val="120000"/>
              </a:lnSpc>
              <a:buClr>
                <a:schemeClr val="bg2"/>
              </a:buClr>
              <a:buFontTx/>
              <a:buNone/>
              <a:defRPr/>
            </a:pPr>
            <a:r>
              <a:rPr lang="de-DE" altLang="de-DE" sz="1600" b="1" dirty="0">
                <a:solidFill>
                  <a:srgbClr val="000000"/>
                </a:solidFill>
                <a:cs typeface="Arial" pitchFamily="34" charset="0"/>
              </a:rPr>
              <a:t>Zielsetzungen</a:t>
            </a:r>
          </a:p>
          <a:p>
            <a:pPr>
              <a:spcAft>
                <a:spcPts val="600"/>
              </a:spcAft>
              <a:buFont typeface="Wingdings" panose="05000000000000000000" pitchFamily="2" charset="2"/>
              <a:buChar char="Ø"/>
            </a:pPr>
            <a:r>
              <a:rPr lang="de-DE" sz="1600" dirty="0">
                <a:latin typeface="Calibri" panose="020F0502020204030204" pitchFamily="34" charset="0"/>
              </a:rPr>
              <a:t>Etablierung eines langfristig angelegten und nicht anlass- oder themenbezogenen </a:t>
            </a:r>
            <a:r>
              <a:rPr lang="de-DE" sz="1600" dirty="0">
                <a:solidFill>
                  <a:srgbClr val="C00000"/>
                </a:solidFill>
                <a:latin typeface="Calibri" panose="020F0502020204030204" pitchFamily="34" charset="0"/>
              </a:rPr>
              <a:t>Instruments der Bürgerbeteiligung </a:t>
            </a:r>
            <a:r>
              <a:rPr lang="de-DE" sz="1600" dirty="0">
                <a:latin typeface="Calibri" panose="020F0502020204030204" pitchFamily="34" charset="0"/>
              </a:rPr>
              <a:t>für möglichst breite Schichten der Stadtgesellschaft</a:t>
            </a:r>
          </a:p>
          <a:p>
            <a:pPr lvl="1">
              <a:lnSpc>
                <a:spcPts val="1000"/>
              </a:lnSpc>
              <a:spcAft>
                <a:spcPts val="600"/>
              </a:spcAft>
              <a:buFont typeface="Wingdings" panose="05000000000000000000" pitchFamily="2" charset="2"/>
              <a:buChar char="ü"/>
            </a:pPr>
            <a:r>
              <a:rPr lang="de-DE" sz="1400" dirty="0">
                <a:latin typeface="Calibri" panose="020F0502020204030204" pitchFamily="34" charset="0"/>
              </a:rPr>
              <a:t>Grundlage: Beschluss des Stadtvorstands vom 16. März 2017</a:t>
            </a:r>
          </a:p>
          <a:p>
            <a:pPr lvl="1">
              <a:lnSpc>
                <a:spcPts val="1500"/>
              </a:lnSpc>
              <a:spcAft>
                <a:spcPts val="600"/>
              </a:spcAft>
              <a:buFont typeface="Wingdings" panose="05000000000000000000" pitchFamily="2" charset="2"/>
              <a:buChar char="ü"/>
            </a:pPr>
            <a:r>
              <a:rPr lang="de-DE" sz="1400" dirty="0">
                <a:latin typeface="Calibri" panose="020F0502020204030204" pitchFamily="34" charset="0"/>
              </a:rPr>
              <a:t>Repräsentatives Zufallsauswahlverfahren sichert den Zugang breiter Schichten (alle 16- bis </a:t>
            </a:r>
            <a:r>
              <a:rPr lang="de-DE" sz="1400" dirty="0" smtClean="0">
                <a:latin typeface="Calibri" panose="020F0502020204030204" pitchFamily="34" charset="0"/>
              </a:rPr>
              <a:t>85-jährigen </a:t>
            </a:r>
            <a:r>
              <a:rPr lang="de-DE" sz="1400" dirty="0">
                <a:latin typeface="Calibri" panose="020F0502020204030204" pitchFamily="34" charset="0"/>
              </a:rPr>
              <a:t>melderechtlich registrierten Koblenzer:innen haben die Chance in die Stichprobe gezogen zu werden)</a:t>
            </a:r>
          </a:p>
          <a:p>
            <a:pPr>
              <a:spcBef>
                <a:spcPts val="1200"/>
              </a:spcBef>
              <a:spcAft>
                <a:spcPts val="600"/>
              </a:spcAft>
              <a:buFont typeface="Wingdings" panose="05000000000000000000" pitchFamily="2" charset="2"/>
              <a:buChar char="Ø"/>
            </a:pPr>
            <a:r>
              <a:rPr lang="de-DE" sz="1600" dirty="0">
                <a:latin typeface="Calibri" panose="020F0502020204030204" pitchFamily="34" charset="0"/>
              </a:rPr>
              <a:t>Dauerhafte und wesentliche </a:t>
            </a:r>
            <a:r>
              <a:rPr lang="de-DE" sz="1600" dirty="0">
                <a:solidFill>
                  <a:srgbClr val="C00000"/>
                </a:solidFill>
                <a:latin typeface="Calibri" panose="020F0502020204030204" pitchFamily="34" charset="0"/>
              </a:rPr>
              <a:t>Verbesserung der Informationsversorgung </a:t>
            </a:r>
            <a:r>
              <a:rPr lang="de-DE" sz="1600" dirty="0">
                <a:latin typeface="Calibri" panose="020F0502020204030204" pitchFamily="34" charset="0"/>
              </a:rPr>
              <a:t>für die politische und die administrative Ebene sowie für die Öffentlichkeit auf der Basis anderweitig nicht verfügbarer Primärdaten </a:t>
            </a:r>
          </a:p>
          <a:p>
            <a:pPr>
              <a:spcBef>
                <a:spcPts val="1200"/>
              </a:spcBef>
              <a:spcAft>
                <a:spcPts val="600"/>
              </a:spcAft>
              <a:buFont typeface="Wingdings" panose="05000000000000000000" pitchFamily="2" charset="2"/>
              <a:buChar char="Ø"/>
            </a:pPr>
            <a:r>
              <a:rPr lang="de-DE" sz="1600" dirty="0">
                <a:latin typeface="Calibri" panose="020F0502020204030204" pitchFamily="34" charset="0"/>
              </a:rPr>
              <a:t>Aufbau eines </a:t>
            </a:r>
            <a:r>
              <a:rPr lang="de-DE" sz="1600" dirty="0">
                <a:solidFill>
                  <a:srgbClr val="C00000"/>
                </a:solidFill>
                <a:latin typeface="Calibri" panose="020F0502020204030204" pitchFamily="34" charset="0"/>
              </a:rPr>
              <a:t>Stimmungsbarometers</a:t>
            </a:r>
            <a:r>
              <a:rPr lang="de-DE" sz="1600" dirty="0">
                <a:latin typeface="Calibri" panose="020F0502020204030204" pitchFamily="34" charset="0"/>
              </a:rPr>
              <a:t> im Rahmen der Trendbefragung 	</a:t>
            </a:r>
          </a:p>
          <a:p>
            <a:pPr lvl="1">
              <a:lnSpc>
                <a:spcPts val="1000"/>
              </a:lnSpc>
              <a:spcAft>
                <a:spcPts val="600"/>
              </a:spcAft>
              <a:buFont typeface="Wingdings" panose="05000000000000000000" pitchFamily="2" charset="2"/>
              <a:buChar char="ü"/>
            </a:pPr>
            <a:r>
              <a:rPr lang="de-DE" sz="1600" dirty="0">
                <a:latin typeface="Calibri" panose="020F0502020204030204" pitchFamily="34" charset="0"/>
              </a:rPr>
              <a:t>	</a:t>
            </a:r>
            <a:r>
              <a:rPr lang="de-DE" sz="1400" dirty="0">
                <a:latin typeface="Calibri" panose="020F0502020204030204" pitchFamily="34" charset="0"/>
              </a:rPr>
              <a:t>Erhebungswellen im zweijährigen Rhythmus (bislang 2017, 2019 und 2021); </a:t>
            </a:r>
          </a:p>
          <a:p>
            <a:pPr lvl="1">
              <a:lnSpc>
                <a:spcPts val="1000"/>
              </a:lnSpc>
              <a:spcAft>
                <a:spcPts val="600"/>
              </a:spcAft>
              <a:buFont typeface="Wingdings" panose="05000000000000000000" pitchFamily="2" charset="2"/>
              <a:buChar char="ü"/>
            </a:pPr>
            <a:r>
              <a:rPr lang="de-DE" sz="1400" dirty="0">
                <a:latin typeface="Calibri" panose="020F0502020204030204" pitchFamily="34" charset="0"/>
              </a:rPr>
              <a:t>	festes Themengerüst mit über die Zeitachse identischen Fragestellungen;</a:t>
            </a:r>
          </a:p>
          <a:p>
            <a:pPr lvl="1">
              <a:lnSpc>
                <a:spcPts val="1000"/>
              </a:lnSpc>
              <a:spcAft>
                <a:spcPts val="600"/>
              </a:spcAft>
              <a:buFont typeface="Wingdings" panose="05000000000000000000" pitchFamily="2" charset="2"/>
              <a:buChar char="ü"/>
            </a:pPr>
            <a:r>
              <a:rPr lang="de-DE" sz="1400" dirty="0">
                <a:latin typeface="Calibri" panose="020F0502020204030204" pitchFamily="34" charset="0"/>
              </a:rPr>
              <a:t>	</a:t>
            </a:r>
            <a:r>
              <a:rPr lang="de-DE" sz="1400" dirty="0">
                <a:latin typeface="Calibri" panose="020F0502020204030204" pitchFamily="34" charset="0"/>
                <a:sym typeface="Wingdings" panose="05000000000000000000" pitchFamily="2" charset="2"/>
              </a:rPr>
              <a:t>festes </a:t>
            </a:r>
            <a:r>
              <a:rPr lang="de-DE" sz="1400" dirty="0" smtClean="0">
                <a:latin typeface="Calibri" panose="020F0502020204030204" pitchFamily="34" charset="0"/>
                <a:sym typeface="Wingdings" panose="05000000000000000000" pitchFamily="2" charset="2"/>
              </a:rPr>
              <a:t>Teilnehmergerüst </a:t>
            </a:r>
            <a:r>
              <a:rPr lang="de-DE" sz="1400" dirty="0">
                <a:latin typeface="Calibri" panose="020F0502020204030204" pitchFamily="34" charset="0"/>
                <a:sym typeface="Wingdings" panose="05000000000000000000" pitchFamily="2" charset="2"/>
              </a:rPr>
              <a:t>ergänzt mit Nachrekrutierungen (Panelmortalität!);</a:t>
            </a:r>
            <a:endParaRPr lang="de-DE" sz="1400" dirty="0">
              <a:latin typeface="Calibri" panose="020F0502020204030204" pitchFamily="34" charset="0"/>
            </a:endParaRPr>
          </a:p>
          <a:p>
            <a:pPr lvl="1">
              <a:lnSpc>
                <a:spcPts val="1000"/>
              </a:lnSpc>
              <a:spcAft>
                <a:spcPts val="600"/>
              </a:spcAft>
              <a:buFont typeface="Wingdings" panose="05000000000000000000" pitchFamily="2" charset="2"/>
              <a:buChar char="ü"/>
            </a:pPr>
            <a:r>
              <a:rPr lang="de-DE" sz="1400" dirty="0">
                <a:latin typeface="Calibri" panose="020F0502020204030204" pitchFamily="34" charset="0"/>
              </a:rPr>
              <a:t>	für Evaluationszwecke verwendbar;</a:t>
            </a:r>
          </a:p>
          <a:p>
            <a:pPr>
              <a:spcBef>
                <a:spcPts val="1200"/>
              </a:spcBef>
              <a:spcAft>
                <a:spcPts val="0"/>
              </a:spcAft>
              <a:buFont typeface="Wingdings" panose="05000000000000000000" pitchFamily="2" charset="2"/>
              <a:buChar char="Ø"/>
            </a:pPr>
            <a:r>
              <a:rPr lang="de-DE" sz="1600" dirty="0">
                <a:latin typeface="Calibri" panose="020F0502020204030204" pitchFamily="34" charset="0"/>
              </a:rPr>
              <a:t>Flexible </a:t>
            </a:r>
            <a:r>
              <a:rPr lang="de-DE" sz="1600" dirty="0">
                <a:solidFill>
                  <a:srgbClr val="C00000"/>
                </a:solidFill>
                <a:latin typeface="Calibri" panose="020F0502020204030204" pitchFamily="34" charset="0"/>
              </a:rPr>
              <a:t>Erweiterungsmöglichkeiten</a:t>
            </a:r>
            <a:r>
              <a:rPr lang="de-DE" sz="1600" dirty="0">
                <a:latin typeface="Calibri" panose="020F0502020204030204" pitchFamily="34" charset="0"/>
              </a:rPr>
              <a:t> des festen Themengerüsts durch Schwerpunkt- oder Sonderthemen</a:t>
            </a:r>
          </a:p>
          <a:p>
            <a:pPr marL="0" indent="0">
              <a:spcAft>
                <a:spcPts val="0"/>
              </a:spcAft>
              <a:buNone/>
            </a:pPr>
            <a:r>
              <a:rPr lang="de-DE" sz="1600" dirty="0">
                <a:latin typeface="Calibri" panose="020F0502020204030204" pitchFamily="34" charset="0"/>
              </a:rPr>
              <a:t>	</a:t>
            </a:r>
            <a:r>
              <a:rPr lang="de-DE" sz="1400" dirty="0">
                <a:latin typeface="Calibri" panose="020F0502020204030204" pitchFamily="34" charset="0"/>
              </a:rPr>
              <a:t>2017: Radfahren in </a:t>
            </a:r>
            <a:r>
              <a:rPr lang="de-DE" sz="1400" dirty="0" smtClean="0">
                <a:latin typeface="Calibri" panose="020F0502020204030204" pitchFamily="34" charset="0"/>
              </a:rPr>
              <a:t>Koblenz; 2019</a:t>
            </a:r>
            <a:r>
              <a:rPr lang="de-DE" sz="1400" dirty="0">
                <a:latin typeface="Calibri" panose="020F0502020204030204" pitchFamily="34" charset="0"/>
              </a:rPr>
              <a:t>: Ehrenamt und </a:t>
            </a:r>
            <a:r>
              <a:rPr lang="de-DE" sz="1400" dirty="0" smtClean="0">
                <a:latin typeface="Calibri" panose="020F0502020204030204" pitchFamily="34" charset="0"/>
              </a:rPr>
              <a:t>Nachbarschaftshilfe; 2021</a:t>
            </a:r>
            <a:r>
              <a:rPr lang="de-DE" sz="1400" dirty="0">
                <a:latin typeface="Calibri" panose="020F0502020204030204" pitchFamily="34" charset="0"/>
              </a:rPr>
              <a:t>: Corona-Pandemie, </a:t>
            </a:r>
            <a:r>
              <a:rPr lang="de-DE" sz="1400" dirty="0" smtClean="0">
                <a:latin typeface="Calibri" panose="020F0502020204030204" pitchFamily="34" charset="0"/>
              </a:rPr>
              <a:t>	Koblenzer Seilbahn</a:t>
            </a:r>
          </a:p>
          <a:p>
            <a:pPr marL="0" indent="0">
              <a:spcAft>
                <a:spcPts val="0"/>
              </a:spcAft>
              <a:buNone/>
            </a:pPr>
            <a:r>
              <a:rPr lang="de-DE" sz="1400" dirty="0">
                <a:latin typeface="Calibri" panose="020F0502020204030204" pitchFamily="34" charset="0"/>
              </a:rPr>
              <a:t>	</a:t>
            </a:r>
            <a:r>
              <a:rPr lang="de-DE" sz="1600" dirty="0" smtClean="0">
                <a:latin typeface="Calibri" panose="020F0502020204030204" pitchFamily="34" charset="0"/>
              </a:rPr>
              <a:t>2023: Attraktive Innenstadt; Bundesgartenschau 2029</a:t>
            </a:r>
            <a:endParaRPr lang="de-DE" sz="1200" dirty="0">
              <a:latin typeface="Calibri" panose="020F0502020204030204" pitchFamily="34" charset="0"/>
            </a:endParaRPr>
          </a:p>
          <a:p>
            <a:pPr marL="0" indent="0">
              <a:spcAft>
                <a:spcPts val="600"/>
              </a:spcAft>
              <a:buNone/>
            </a:pPr>
            <a:endParaRPr lang="de-DE" sz="1400" dirty="0">
              <a:latin typeface="Calibri" panose="020F0502020204030204" pitchFamily="34" charset="0"/>
            </a:endParaRPr>
          </a:p>
          <a:p>
            <a:pPr marL="0" indent="0">
              <a:spcAft>
                <a:spcPts val="600"/>
              </a:spcAft>
              <a:buNone/>
            </a:pPr>
            <a:endParaRPr lang="de-DE" sz="1400" dirty="0">
              <a:latin typeface="Calibri" panose="020F0502020204030204" pitchFamily="34" charset="0"/>
            </a:endParaRPr>
          </a:p>
          <a:p>
            <a:pPr marL="0" indent="0">
              <a:spcAft>
                <a:spcPts val="600"/>
              </a:spcAft>
              <a:buNone/>
            </a:pPr>
            <a:endParaRPr lang="de-DE" sz="1400" dirty="0">
              <a:latin typeface="Calibri" panose="020F0502020204030204" pitchFamily="34" charset="0"/>
            </a:endParaRPr>
          </a:p>
          <a:p>
            <a:pPr marL="0" indent="0">
              <a:spcAft>
                <a:spcPts val="600"/>
              </a:spcAft>
              <a:buNone/>
            </a:pPr>
            <a:endParaRPr lang="de-DE" sz="1400" dirty="0">
              <a:latin typeface="Calibri" panose="020F0502020204030204" pitchFamily="34" charset="0"/>
            </a:endParaRPr>
          </a:p>
        </p:txBody>
      </p:sp>
    </p:spTree>
    <p:extLst>
      <p:ext uri="{BB962C8B-B14F-4D97-AF65-F5344CB8AC3E}">
        <p14:creationId xmlns:p14="http://schemas.microsoft.com/office/powerpoint/2010/main" val="1666812973"/>
      </p:ext>
    </p:extLst>
  </p:cSld>
  <p:clrMapOvr>
    <a:masterClrMapping/>
  </p:clrMapOv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8195" name="Rectangle 3"/>
          <p:cNvSpPr>
            <a:spLocks noChangeArrowheads="1"/>
          </p:cNvSpPr>
          <p:nvPr/>
        </p:nvSpPr>
        <p:spPr bwMode="auto">
          <a:xfrm>
            <a:off x="467544" y="908720"/>
            <a:ext cx="8424862" cy="547260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457200" indent="-457200" eaLnBrk="0" hangingPunct="0">
              <a:spcBef>
                <a:spcPct val="20000"/>
              </a:spcBef>
              <a:buChar char="•"/>
              <a:defRPr sz="3200">
                <a:solidFill>
                  <a:schemeClr val="tx1"/>
                </a:solidFill>
                <a:latin typeface="Arial" charset="0"/>
              </a:defRPr>
            </a:lvl1pPr>
            <a:lvl2pPr marL="800100" indent="-342900" eaLnBrk="0" hangingPunct="0">
              <a:spcBef>
                <a:spcPct val="20000"/>
              </a:spcBef>
              <a:buChar char="–"/>
              <a:defRPr sz="2800">
                <a:solidFill>
                  <a:schemeClr val="tx1"/>
                </a:solidFill>
                <a:latin typeface="Arial" charset="0"/>
              </a:defRPr>
            </a:lvl2pPr>
            <a:lvl3pPr marL="1219200" indent="-304800" eaLnBrk="0" hangingPunct="0">
              <a:spcBef>
                <a:spcPct val="20000"/>
              </a:spcBef>
              <a:buChar char="•"/>
              <a:defRPr sz="2400">
                <a:solidFill>
                  <a:schemeClr val="tx1"/>
                </a:solidFill>
                <a:latin typeface="Arial" charset="0"/>
              </a:defRPr>
            </a:lvl3pPr>
            <a:lvl4pPr marL="1638300" indent="-2667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marL="0" indent="0">
              <a:spcAft>
                <a:spcPts val="600"/>
              </a:spcAft>
              <a:buNone/>
            </a:pPr>
            <a:r>
              <a:rPr lang="de-DE" sz="1600" b="1" dirty="0">
                <a:latin typeface="Arial" panose="020B0604020202020204" pitchFamily="34" charset="0"/>
                <a:cs typeface="Arial" panose="020B0604020202020204" pitchFamily="34" charset="0"/>
              </a:rPr>
              <a:t>Organisatorische Verankerung in Verwaltung und Politik</a:t>
            </a:r>
          </a:p>
          <a:p>
            <a:pPr>
              <a:spcBef>
                <a:spcPts val="1200"/>
              </a:spcBef>
              <a:spcAft>
                <a:spcPts val="600"/>
              </a:spcAft>
              <a:buFont typeface="Wingdings" panose="05000000000000000000" pitchFamily="2" charset="2"/>
              <a:buChar char="Ø"/>
            </a:pPr>
            <a:r>
              <a:rPr lang="de-DE" sz="1600" dirty="0">
                <a:latin typeface="Calibri" panose="020F0502020204030204" pitchFamily="34" charset="0"/>
              </a:rPr>
              <a:t>Federführung und fachliche Verantwortung in der Fachdienststelle Kommunalstatistik und Stadtforschung der Stadt Koblenz</a:t>
            </a:r>
          </a:p>
          <a:p>
            <a:pPr>
              <a:spcBef>
                <a:spcPts val="1200"/>
              </a:spcBef>
              <a:spcAft>
                <a:spcPts val="600"/>
              </a:spcAft>
              <a:buFont typeface="Wingdings" panose="05000000000000000000" pitchFamily="2" charset="2"/>
              <a:buChar char="Ø"/>
            </a:pPr>
            <a:r>
              <a:rPr lang="de-DE" sz="1600" dirty="0">
                <a:latin typeface="Calibri" panose="020F0502020204030204" pitchFamily="34" charset="0"/>
              </a:rPr>
              <a:t>Ämterübergreifende</a:t>
            </a:r>
            <a:r>
              <a:rPr lang="de-DE" sz="1600" dirty="0">
                <a:solidFill>
                  <a:srgbClr val="C00000"/>
                </a:solidFill>
                <a:latin typeface="Calibri" panose="020F0502020204030204" pitchFamily="34" charset="0"/>
              </a:rPr>
              <a:t> AG „Koblenzer Bürgerpanel“ </a:t>
            </a:r>
            <a:r>
              <a:rPr lang="de-DE" sz="1600" dirty="0">
                <a:latin typeface="Calibri" panose="020F0502020204030204" pitchFamily="34" charset="0"/>
              </a:rPr>
              <a:t>mit den Kernaufgaben:</a:t>
            </a:r>
          </a:p>
          <a:p>
            <a:pPr marL="0" indent="0">
              <a:spcAft>
                <a:spcPts val="600"/>
              </a:spcAft>
              <a:buNone/>
            </a:pPr>
            <a:r>
              <a:rPr lang="de-DE" sz="1600" dirty="0">
                <a:latin typeface="Calibri" panose="020F0502020204030204" pitchFamily="34" charset="0"/>
              </a:rPr>
              <a:t>	(1) Abstimmung der Inhalte des Fragebogens</a:t>
            </a:r>
          </a:p>
          <a:p>
            <a:pPr marL="0" indent="0">
              <a:spcAft>
                <a:spcPts val="600"/>
              </a:spcAft>
              <a:buNone/>
            </a:pPr>
            <a:r>
              <a:rPr lang="de-DE" sz="1600" dirty="0">
                <a:latin typeface="Calibri" panose="020F0502020204030204" pitchFamily="34" charset="0"/>
              </a:rPr>
              <a:t>	(2) Fachliche Bewertung und Transport der Ergebnisse in die jeweiligen Dienststellen</a:t>
            </a:r>
          </a:p>
          <a:p>
            <a:pPr>
              <a:spcBef>
                <a:spcPts val="1200"/>
              </a:spcBef>
              <a:spcAft>
                <a:spcPts val="600"/>
              </a:spcAft>
              <a:buFont typeface="Wingdings" panose="05000000000000000000" pitchFamily="2" charset="2"/>
              <a:buChar char="Ø"/>
            </a:pPr>
            <a:r>
              <a:rPr lang="de-DE" sz="1600" dirty="0">
                <a:latin typeface="Calibri" panose="020F0502020204030204" pitchFamily="34" charset="0"/>
              </a:rPr>
              <a:t>Präsentationen und Unterrichtungen im Stadtvorstand sowie in Fachausschüssen und Gremien</a:t>
            </a:r>
          </a:p>
          <a:p>
            <a:pPr marL="0" indent="0">
              <a:spcAft>
                <a:spcPts val="600"/>
              </a:spcAft>
              <a:buNone/>
            </a:pPr>
            <a:endParaRPr lang="de-DE" sz="1600" dirty="0">
              <a:latin typeface="Calibri" panose="020F0502020204030204" pitchFamily="34" charset="0"/>
            </a:endParaRPr>
          </a:p>
          <a:p>
            <a:pPr marL="0" indent="0">
              <a:spcAft>
                <a:spcPts val="600"/>
              </a:spcAft>
              <a:buNone/>
            </a:pPr>
            <a:endParaRPr lang="de-DE" sz="1600" dirty="0">
              <a:latin typeface="Calibri" panose="020F0502020204030204" pitchFamily="34" charset="0"/>
            </a:endParaRPr>
          </a:p>
          <a:p>
            <a:pPr marL="0" indent="0">
              <a:spcAft>
                <a:spcPts val="600"/>
              </a:spcAft>
              <a:buNone/>
            </a:pPr>
            <a:endParaRPr lang="de-DE" sz="1400" dirty="0">
              <a:latin typeface="Calibri" panose="020F0502020204030204" pitchFamily="34" charset="0"/>
            </a:endParaRPr>
          </a:p>
          <a:p>
            <a:pPr>
              <a:spcAft>
                <a:spcPts val="600"/>
              </a:spcAft>
              <a:buFont typeface="Wingdings" panose="05000000000000000000" pitchFamily="2" charset="2"/>
              <a:buChar char="Ø"/>
            </a:pPr>
            <a:endParaRPr lang="de-DE" sz="1400" dirty="0">
              <a:latin typeface="Calibri" panose="020F0502020204030204" pitchFamily="34" charset="0"/>
            </a:endParaRPr>
          </a:p>
          <a:p>
            <a:pPr marL="0" indent="0">
              <a:spcAft>
                <a:spcPts val="600"/>
              </a:spcAft>
              <a:buNone/>
            </a:pPr>
            <a:endParaRPr lang="de-DE" sz="1400" dirty="0">
              <a:latin typeface="Calibri" panose="020F0502020204030204" pitchFamily="34" charset="0"/>
            </a:endParaRPr>
          </a:p>
          <a:p>
            <a:pPr marL="0" indent="0">
              <a:spcAft>
                <a:spcPts val="600"/>
              </a:spcAft>
              <a:buNone/>
            </a:pPr>
            <a:endParaRPr lang="de-DE" sz="1400" dirty="0">
              <a:latin typeface="Calibri" panose="020F0502020204030204" pitchFamily="34" charset="0"/>
            </a:endParaRPr>
          </a:p>
          <a:p>
            <a:pPr marL="0" indent="0">
              <a:spcAft>
                <a:spcPts val="600"/>
              </a:spcAft>
              <a:buNone/>
            </a:pPr>
            <a:endParaRPr lang="de-DE" sz="1400" dirty="0">
              <a:latin typeface="Calibri" panose="020F0502020204030204" pitchFamily="34" charset="0"/>
            </a:endParaRPr>
          </a:p>
        </p:txBody>
      </p:sp>
    </p:spTree>
    <p:extLst>
      <p:ext uri="{BB962C8B-B14F-4D97-AF65-F5344CB8AC3E}">
        <p14:creationId xmlns:p14="http://schemas.microsoft.com/office/powerpoint/2010/main" val="3348230548"/>
      </p:ext>
    </p:extLst>
  </p:cSld>
  <p:clrMapOvr>
    <a:masterClrMapping/>
  </p:clrMapOv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5" name="Rectangle 3"/>
          <p:cNvSpPr>
            <a:spLocks noChangeArrowheads="1"/>
          </p:cNvSpPr>
          <p:nvPr/>
        </p:nvSpPr>
        <p:spPr bwMode="auto">
          <a:xfrm>
            <a:off x="785813" y="3314669"/>
            <a:ext cx="8120062" cy="330520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457200" indent="-457200" eaLnBrk="0" hangingPunct="0">
              <a:spcBef>
                <a:spcPct val="20000"/>
              </a:spcBef>
              <a:buChar char="•"/>
              <a:defRPr sz="3200">
                <a:solidFill>
                  <a:schemeClr val="tx1"/>
                </a:solidFill>
                <a:latin typeface="Arial" charset="0"/>
              </a:defRPr>
            </a:lvl1pPr>
            <a:lvl2pPr marL="800100" indent="-342900" eaLnBrk="0" hangingPunct="0">
              <a:spcBef>
                <a:spcPct val="20000"/>
              </a:spcBef>
              <a:buChar char="–"/>
              <a:defRPr sz="2800">
                <a:solidFill>
                  <a:schemeClr val="tx1"/>
                </a:solidFill>
                <a:latin typeface="Arial" charset="0"/>
              </a:defRPr>
            </a:lvl2pPr>
            <a:lvl3pPr marL="1219200" indent="-304800" eaLnBrk="0" hangingPunct="0">
              <a:spcBef>
                <a:spcPct val="20000"/>
              </a:spcBef>
              <a:buChar char="•"/>
              <a:defRPr sz="2400">
                <a:solidFill>
                  <a:schemeClr val="tx1"/>
                </a:solidFill>
                <a:latin typeface="Arial" charset="0"/>
              </a:defRPr>
            </a:lvl3pPr>
            <a:lvl4pPr marL="1638300" indent="-2667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spcAft>
                <a:spcPts val="600"/>
              </a:spcAft>
              <a:buFont typeface="Wingdings" panose="05000000000000000000" pitchFamily="2" charset="2"/>
              <a:buChar char="Ø"/>
            </a:pPr>
            <a:r>
              <a:rPr lang="de-DE" sz="1600" dirty="0" smtClean="0">
                <a:latin typeface="Calibri" panose="020F0502020204030204" pitchFamily="34" charset="0"/>
              </a:rPr>
              <a:t>Von Erhebungswelle zu Erhebungswelle steigende Teilnehmerzahlen</a:t>
            </a:r>
            <a:endParaRPr lang="de-DE" sz="1600" dirty="0">
              <a:latin typeface="Calibri" panose="020F0502020204030204" pitchFamily="34" charset="0"/>
            </a:endParaRPr>
          </a:p>
          <a:p>
            <a:pPr lvl="1">
              <a:lnSpc>
                <a:spcPts val="2000"/>
              </a:lnSpc>
              <a:spcBef>
                <a:spcPts val="0"/>
              </a:spcBef>
              <a:spcAft>
                <a:spcPts val="600"/>
              </a:spcAft>
              <a:buFont typeface="Wingdings" panose="05000000000000000000" pitchFamily="2" charset="2"/>
              <a:buChar char="ü"/>
            </a:pPr>
            <a:r>
              <a:rPr lang="de-DE" sz="1400" dirty="0">
                <a:latin typeface="Calibri" panose="020F0502020204030204" pitchFamily="34" charset="0"/>
              </a:rPr>
              <a:t>Indikator für die Akzeptanz des Instruments in der Bevölkerung</a:t>
            </a:r>
          </a:p>
          <a:p>
            <a:pPr lvl="1">
              <a:lnSpc>
                <a:spcPts val="2000"/>
              </a:lnSpc>
              <a:spcBef>
                <a:spcPts val="0"/>
              </a:spcBef>
              <a:spcAft>
                <a:spcPts val="1200"/>
              </a:spcAft>
              <a:buFont typeface="Wingdings" panose="05000000000000000000" pitchFamily="2" charset="2"/>
              <a:buChar char="ü"/>
            </a:pPr>
            <a:r>
              <a:rPr lang="de-DE" sz="1400" dirty="0">
                <a:latin typeface="Calibri" panose="020F0502020204030204" pitchFamily="34" charset="0"/>
              </a:rPr>
              <a:t>Großer Stichprobenumfang erlaubt auch differenzierte Auswertungen der Ergebnisse, z.B. nach unterschiedlichen soziodemographischen Gruppen oder Stadtgebieten bzw. Stadtteilen</a:t>
            </a:r>
          </a:p>
          <a:p>
            <a:pPr>
              <a:spcAft>
                <a:spcPts val="600"/>
              </a:spcAft>
              <a:buFont typeface="Wingdings" panose="05000000000000000000" pitchFamily="2" charset="2"/>
              <a:buChar char="Ø"/>
            </a:pPr>
            <a:r>
              <a:rPr lang="de-DE" sz="1600" dirty="0">
                <a:latin typeface="Calibri" panose="020F0502020204030204" pitchFamily="34" charset="0"/>
              </a:rPr>
              <a:t>Für </a:t>
            </a:r>
            <a:r>
              <a:rPr lang="de-DE" sz="1600" dirty="0" smtClean="0">
                <a:latin typeface="Calibri" panose="020F0502020204030204" pitchFamily="34" charset="0"/>
              </a:rPr>
              <a:t>über </a:t>
            </a:r>
            <a:r>
              <a:rPr lang="de-DE" sz="1600" dirty="0">
                <a:latin typeface="Calibri" panose="020F0502020204030204" pitchFamily="34" charset="0"/>
              </a:rPr>
              <a:t>1 </a:t>
            </a:r>
            <a:r>
              <a:rPr lang="de-DE" sz="1600" dirty="0" smtClean="0">
                <a:latin typeface="Calibri" panose="020F0502020204030204" pitchFamily="34" charset="0"/>
              </a:rPr>
              <a:t>600 </a:t>
            </a:r>
            <a:r>
              <a:rPr lang="de-DE" sz="1600" dirty="0">
                <a:latin typeface="Calibri" panose="020F0502020204030204" pitchFamily="34" charset="0"/>
              </a:rPr>
              <a:t>Personen ist der individuelle Abgleich der Ergebnisse für die Erhebungsjahre </a:t>
            </a:r>
            <a:r>
              <a:rPr lang="de-DE" sz="1600" dirty="0" smtClean="0">
                <a:latin typeface="Calibri" panose="020F0502020204030204" pitchFamily="34" charset="0"/>
              </a:rPr>
              <a:t>2023 </a:t>
            </a:r>
            <a:r>
              <a:rPr lang="de-DE" sz="1600" dirty="0">
                <a:latin typeface="Calibri" panose="020F0502020204030204" pitchFamily="34" charset="0"/>
              </a:rPr>
              <a:t>und 2021 </a:t>
            </a:r>
            <a:r>
              <a:rPr lang="de-DE" sz="1600" dirty="0" smtClean="0">
                <a:latin typeface="Calibri" panose="020F0502020204030204" pitchFamily="34" charset="0"/>
              </a:rPr>
              <a:t>möglich (gepaarte Vergleiche auf Individualebene).</a:t>
            </a:r>
            <a:endParaRPr lang="de-DE" sz="1600" dirty="0">
              <a:latin typeface="Calibri" panose="020F0502020204030204" pitchFamily="34" charset="0"/>
            </a:endParaRPr>
          </a:p>
          <a:p>
            <a:pPr>
              <a:spcAft>
                <a:spcPts val="600"/>
              </a:spcAft>
              <a:buFont typeface="Wingdings" panose="05000000000000000000" pitchFamily="2" charset="2"/>
              <a:buChar char="Ø"/>
            </a:pPr>
            <a:r>
              <a:rPr lang="de-DE" sz="1600" dirty="0">
                <a:latin typeface="Calibri" panose="020F0502020204030204" pitchFamily="34" charset="0"/>
              </a:rPr>
              <a:t>Für </a:t>
            </a:r>
            <a:r>
              <a:rPr lang="de-DE" sz="1600" dirty="0" smtClean="0">
                <a:latin typeface="Calibri" panose="020F0502020204030204" pitchFamily="34" charset="0"/>
              </a:rPr>
              <a:t>571 Personen </a:t>
            </a:r>
            <a:r>
              <a:rPr lang="de-DE" sz="1600" dirty="0">
                <a:latin typeface="Calibri" panose="020F0502020204030204" pitchFamily="34" charset="0"/>
              </a:rPr>
              <a:t>können sogar echte Längsschnittanalysen über alle </a:t>
            </a:r>
            <a:r>
              <a:rPr lang="de-DE" sz="1600" dirty="0" smtClean="0">
                <a:latin typeface="Calibri" panose="020F0502020204030204" pitchFamily="34" charset="0"/>
              </a:rPr>
              <a:t>vier </a:t>
            </a:r>
            <a:r>
              <a:rPr lang="de-DE" sz="1600" dirty="0">
                <a:latin typeface="Calibri" panose="020F0502020204030204" pitchFamily="34" charset="0"/>
              </a:rPr>
              <a:t>bisherigen Erhebungswellen erstellt werden.</a:t>
            </a:r>
            <a:endParaRPr lang="de-DE" sz="1400" dirty="0">
              <a:latin typeface="Calibri" panose="020F0502020204030204" pitchFamily="34" charset="0"/>
            </a:endParaRPr>
          </a:p>
        </p:txBody>
      </p:sp>
      <p:pic>
        <p:nvPicPr>
          <p:cNvPr id="5" name="Grafik 4"/>
          <p:cNvPicPr>
            <a:picLocks noChangeAspect="1"/>
          </p:cNvPicPr>
          <p:nvPr/>
        </p:nvPicPr>
        <p:blipFill>
          <a:blip r:embed="rId2"/>
          <a:stretch>
            <a:fillRect/>
          </a:stretch>
        </p:blipFill>
        <p:spPr>
          <a:xfrm>
            <a:off x="719138" y="256971"/>
            <a:ext cx="7973538" cy="2915057"/>
          </a:xfrm>
          <a:prstGeom prst="rect">
            <a:avLst/>
          </a:prstGeom>
        </p:spPr>
      </p:pic>
    </p:spTree>
    <p:extLst>
      <p:ext uri="{BB962C8B-B14F-4D97-AF65-F5344CB8AC3E}">
        <p14:creationId xmlns:p14="http://schemas.microsoft.com/office/powerpoint/2010/main" val="980451910"/>
      </p:ext>
    </p:extLst>
  </p:cSld>
  <p:clrMapOvr>
    <a:masterClrMapping/>
  </p:clrMapOv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5" name="Rectangle 3"/>
          <p:cNvSpPr>
            <a:spLocks noChangeArrowheads="1"/>
          </p:cNvSpPr>
          <p:nvPr/>
        </p:nvSpPr>
        <p:spPr bwMode="auto">
          <a:xfrm>
            <a:off x="395288" y="836712"/>
            <a:ext cx="8424862" cy="5400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457200" indent="-457200" eaLnBrk="0" hangingPunct="0">
              <a:spcBef>
                <a:spcPct val="20000"/>
              </a:spcBef>
              <a:buChar char="•"/>
              <a:defRPr sz="3200">
                <a:solidFill>
                  <a:schemeClr val="tx1"/>
                </a:solidFill>
                <a:latin typeface="Arial" charset="0"/>
              </a:defRPr>
            </a:lvl1pPr>
            <a:lvl2pPr marL="800100" indent="-342900" eaLnBrk="0" hangingPunct="0">
              <a:spcBef>
                <a:spcPct val="20000"/>
              </a:spcBef>
              <a:buChar char="–"/>
              <a:defRPr sz="2800">
                <a:solidFill>
                  <a:schemeClr val="tx1"/>
                </a:solidFill>
                <a:latin typeface="Arial" charset="0"/>
              </a:defRPr>
            </a:lvl2pPr>
            <a:lvl3pPr marL="1219200" indent="-304800" eaLnBrk="0" hangingPunct="0">
              <a:spcBef>
                <a:spcPct val="20000"/>
              </a:spcBef>
              <a:buChar char="•"/>
              <a:defRPr sz="2400">
                <a:solidFill>
                  <a:schemeClr val="tx1"/>
                </a:solidFill>
                <a:latin typeface="Arial" charset="0"/>
              </a:defRPr>
            </a:lvl3pPr>
            <a:lvl4pPr marL="1638300" indent="-2667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marL="0" indent="0">
              <a:spcAft>
                <a:spcPts val="1200"/>
              </a:spcAft>
              <a:buNone/>
            </a:pPr>
            <a:r>
              <a:rPr lang="de-DE" sz="1600" b="1" dirty="0">
                <a:latin typeface="Arial" panose="020B0604020202020204" pitchFamily="34" charset="0"/>
                <a:cs typeface="Arial" panose="020B0604020202020204" pitchFamily="34" charset="0"/>
              </a:rPr>
              <a:t>Zusammensetzung des </a:t>
            </a:r>
            <a:r>
              <a:rPr lang="de-DE" sz="1600" b="1" dirty="0" smtClean="0">
                <a:latin typeface="Arial" panose="020B0604020202020204" pitchFamily="34" charset="0"/>
                <a:cs typeface="Arial" panose="020B0604020202020204" pitchFamily="34" charset="0"/>
              </a:rPr>
              <a:t>Teilnehmerkreises </a:t>
            </a:r>
            <a:r>
              <a:rPr lang="de-DE" sz="1600" b="1" dirty="0">
                <a:latin typeface="Arial" panose="020B0604020202020204" pitchFamily="34" charset="0"/>
                <a:cs typeface="Arial" panose="020B0604020202020204" pitchFamily="34" charset="0"/>
              </a:rPr>
              <a:t>des Bürgerpanels </a:t>
            </a:r>
            <a:r>
              <a:rPr lang="de-DE" sz="1600" b="1" dirty="0" smtClean="0">
                <a:latin typeface="Arial" panose="020B0604020202020204" pitchFamily="34" charset="0"/>
                <a:cs typeface="Arial" panose="020B0604020202020204" pitchFamily="34" charset="0"/>
              </a:rPr>
              <a:t>2023</a:t>
            </a:r>
            <a:endParaRPr lang="de-DE" sz="1600" b="1" dirty="0">
              <a:latin typeface="Arial" panose="020B0604020202020204" pitchFamily="34" charset="0"/>
              <a:cs typeface="Arial" panose="020B0604020202020204" pitchFamily="34" charset="0"/>
            </a:endParaRPr>
          </a:p>
          <a:p>
            <a:pPr>
              <a:spcAft>
                <a:spcPts val="600"/>
              </a:spcAft>
              <a:buFont typeface="Wingdings" panose="05000000000000000000" pitchFamily="2" charset="2"/>
              <a:buChar char="Ø"/>
            </a:pPr>
            <a:r>
              <a:rPr lang="de-DE" sz="1600" dirty="0">
                <a:latin typeface="Calibri" panose="020F0502020204030204" pitchFamily="34" charset="0"/>
              </a:rPr>
              <a:t>Voraussetzungen der </a:t>
            </a:r>
            <a:r>
              <a:rPr lang="de-DE" sz="1600" dirty="0">
                <a:solidFill>
                  <a:srgbClr val="C00000"/>
                </a:solidFill>
                <a:latin typeface="Calibri" panose="020F0502020204030204" pitchFamily="34" charset="0"/>
              </a:rPr>
              <a:t>Repräsentativität</a:t>
            </a:r>
            <a:r>
              <a:rPr lang="de-DE" sz="1600" dirty="0">
                <a:latin typeface="Calibri" panose="020F0502020204030204" pitchFamily="34" charset="0"/>
              </a:rPr>
              <a:t> der Stichprobe sind erfüllt:</a:t>
            </a:r>
          </a:p>
          <a:p>
            <a:pPr lvl="1">
              <a:spcBef>
                <a:spcPts val="0"/>
              </a:spcBef>
              <a:spcAft>
                <a:spcPts val="600"/>
              </a:spcAft>
              <a:buFont typeface="Wingdings" panose="05000000000000000000" pitchFamily="2" charset="2"/>
              <a:buChar char="ü"/>
            </a:pPr>
            <a:r>
              <a:rPr lang="de-DE" sz="1400" dirty="0" smtClean="0">
                <a:latin typeface="Calibri" panose="020F0502020204030204" pitchFamily="34" charset="0"/>
              </a:rPr>
              <a:t>Zufallsstichprobe </a:t>
            </a:r>
            <a:r>
              <a:rPr lang="de-DE" sz="1400" dirty="0">
                <a:latin typeface="Calibri" panose="020F0502020204030204" pitchFamily="34" charset="0"/>
              </a:rPr>
              <a:t>aus dem Melderegister;</a:t>
            </a:r>
          </a:p>
          <a:p>
            <a:pPr lvl="1">
              <a:spcAft>
                <a:spcPts val="600"/>
              </a:spcAft>
              <a:buFont typeface="Wingdings" panose="05000000000000000000" pitchFamily="2" charset="2"/>
              <a:buChar char="ü"/>
            </a:pPr>
            <a:r>
              <a:rPr lang="de-DE" sz="1400" dirty="0">
                <a:latin typeface="Calibri" panose="020F0502020204030204" pitchFamily="34" charset="0"/>
              </a:rPr>
              <a:t>Jede mit Hauptwohnsitz in Koblenz registrierte Person im Alter zwischen 16 und </a:t>
            </a:r>
            <a:r>
              <a:rPr lang="de-DE" sz="1400" dirty="0" smtClean="0">
                <a:latin typeface="Calibri" panose="020F0502020204030204" pitchFamily="34" charset="0"/>
              </a:rPr>
              <a:t>85 </a:t>
            </a:r>
            <a:r>
              <a:rPr lang="de-DE" sz="1400" dirty="0">
                <a:latin typeface="Calibri" panose="020F0502020204030204" pitchFamily="34" charset="0"/>
              </a:rPr>
              <a:t>Jahren (Auswahlgesamtheit) wird mit einer Wahrscheinlichkeit &gt; 0 in die Bruttostichprobe gezogen; </a:t>
            </a:r>
          </a:p>
          <a:p>
            <a:pPr lvl="1">
              <a:spcAft>
                <a:spcPts val="600"/>
              </a:spcAft>
              <a:buFont typeface="Wingdings" panose="05000000000000000000" pitchFamily="2" charset="2"/>
              <a:buChar char="ü"/>
            </a:pPr>
            <a:r>
              <a:rPr lang="de-DE" sz="1400" dirty="0" smtClean="0">
                <a:latin typeface="Calibri" panose="020F0502020204030204" pitchFamily="34" charset="0"/>
              </a:rPr>
              <a:t>2023 wurde der zunehmenden Alterung des Panelteilnehmerkreises durch überproportionale Berücksichtigung der unter 35-Jährigen in </a:t>
            </a:r>
            <a:r>
              <a:rPr lang="de-DE" sz="1400" dirty="0">
                <a:latin typeface="Calibri" panose="020F0502020204030204" pitchFamily="34" charset="0"/>
              </a:rPr>
              <a:t>der Ziehung der </a:t>
            </a:r>
            <a:r>
              <a:rPr lang="de-DE" sz="1400" dirty="0" smtClean="0">
                <a:latin typeface="Calibri" panose="020F0502020204030204" pitchFamily="34" charset="0"/>
              </a:rPr>
              <a:t>Stichprobe zur Nachrekrutierung (oversampling) entgegengewirkt;</a:t>
            </a:r>
            <a:endParaRPr lang="de-DE" sz="1400" dirty="0">
              <a:latin typeface="Calibri" panose="020F0502020204030204" pitchFamily="34" charset="0"/>
            </a:endParaRPr>
          </a:p>
          <a:p>
            <a:pPr>
              <a:spcBef>
                <a:spcPts val="600"/>
              </a:spcBef>
              <a:spcAft>
                <a:spcPts val="1200"/>
              </a:spcAft>
              <a:buFont typeface="Wingdings" panose="05000000000000000000" pitchFamily="2" charset="2"/>
              <a:buChar char="Ø"/>
            </a:pPr>
            <a:r>
              <a:rPr lang="de-DE" sz="1600" dirty="0">
                <a:latin typeface="Calibri" panose="020F0502020204030204" pitchFamily="34" charset="0"/>
              </a:rPr>
              <a:t>Die Freiwilligkeit der Teilnahme und sprachliche Zugangsbarrieren führen zu so genannten Selbstselektionseffekten und damit zur </a:t>
            </a:r>
            <a:r>
              <a:rPr lang="de-DE" sz="1600" dirty="0">
                <a:solidFill>
                  <a:srgbClr val="C00000"/>
                </a:solidFill>
                <a:latin typeface="Calibri" panose="020F0502020204030204" pitchFamily="34" charset="0"/>
              </a:rPr>
              <a:t>Unterrepräsentanz</a:t>
            </a:r>
            <a:r>
              <a:rPr lang="de-DE" sz="1600" dirty="0">
                <a:latin typeface="Calibri" panose="020F0502020204030204" pitchFamily="34" charset="0"/>
              </a:rPr>
              <a:t> </a:t>
            </a:r>
            <a:r>
              <a:rPr lang="de-DE" sz="1600" dirty="0" smtClean="0">
                <a:latin typeface="Calibri" panose="020F0502020204030204" pitchFamily="34" charset="0"/>
              </a:rPr>
              <a:t>von </a:t>
            </a:r>
            <a:r>
              <a:rPr lang="de-DE" sz="1600" dirty="0">
                <a:latin typeface="Calibri" panose="020F0502020204030204" pitchFamily="34" charset="0"/>
              </a:rPr>
              <a:t>Menschen mit ausländischen Wurzeln, Mieterinnen und Mietern, erst seit kurzem in Koblenz wohnhaften Menschen oder Menschen mit niedrigeren Schul- und/oder Berufsabschlüssen.</a:t>
            </a:r>
          </a:p>
          <a:p>
            <a:pPr>
              <a:spcBef>
                <a:spcPts val="600"/>
              </a:spcBef>
              <a:spcAft>
                <a:spcPts val="1200"/>
              </a:spcAft>
              <a:buFont typeface="Wingdings" panose="05000000000000000000" pitchFamily="2" charset="2"/>
              <a:buChar char="Ø"/>
            </a:pPr>
            <a:r>
              <a:rPr lang="de-DE" sz="1600" dirty="0">
                <a:latin typeface="Calibri" panose="020F0502020204030204" pitchFamily="34" charset="0"/>
              </a:rPr>
              <a:t>Wichtig sind daher differenzierte Auswertungen der Ergebnisse nach unterschiedlichen soziodemographischen Gruppen.</a:t>
            </a:r>
          </a:p>
          <a:p>
            <a:pPr>
              <a:spcBef>
                <a:spcPts val="600"/>
              </a:spcBef>
              <a:spcAft>
                <a:spcPts val="1200"/>
              </a:spcAft>
              <a:buFont typeface="Wingdings" panose="05000000000000000000" pitchFamily="2" charset="2"/>
              <a:buChar char="Ø"/>
            </a:pPr>
            <a:r>
              <a:rPr lang="de-DE" sz="1600" dirty="0">
                <a:latin typeface="Calibri" panose="020F0502020204030204" pitchFamily="34" charset="0"/>
              </a:rPr>
              <a:t>Eine Hochrechnung von Quoten aus der Stichprobe auf absolute Fallzahlen in der Gesamtbevölkerung ist nicht erlaubt (und ist auch nicht das Ziel).</a:t>
            </a:r>
          </a:p>
          <a:p>
            <a:pPr>
              <a:spcBef>
                <a:spcPts val="600"/>
              </a:spcBef>
              <a:spcAft>
                <a:spcPts val="1200"/>
              </a:spcAft>
              <a:buFont typeface="Wingdings" panose="05000000000000000000" pitchFamily="2" charset="2"/>
              <a:buChar char="Ø"/>
            </a:pPr>
            <a:endParaRPr lang="de-DE" sz="1600" dirty="0">
              <a:latin typeface="Calibri" panose="020F0502020204030204" pitchFamily="34" charset="0"/>
            </a:endParaRPr>
          </a:p>
          <a:p>
            <a:pPr marL="0" indent="0">
              <a:spcAft>
                <a:spcPts val="1200"/>
              </a:spcAft>
              <a:buNone/>
            </a:pPr>
            <a:endParaRPr lang="de-DE" sz="1600" dirty="0">
              <a:latin typeface="Calibri" panose="020F0502020204030204" pitchFamily="34" charset="0"/>
            </a:endParaRPr>
          </a:p>
          <a:p>
            <a:pPr marL="0" indent="0">
              <a:spcAft>
                <a:spcPts val="1200"/>
              </a:spcAft>
              <a:buNone/>
            </a:pPr>
            <a:endParaRPr lang="de-DE" sz="1400" dirty="0">
              <a:latin typeface="Calibri" panose="020F0502020204030204" pitchFamily="34" charset="0"/>
            </a:endParaRPr>
          </a:p>
        </p:txBody>
      </p:sp>
    </p:spTree>
    <p:extLst>
      <p:ext uri="{BB962C8B-B14F-4D97-AF65-F5344CB8AC3E}">
        <p14:creationId xmlns:p14="http://schemas.microsoft.com/office/powerpoint/2010/main" val="3119563314"/>
      </p:ext>
    </p:extLst>
  </p:cSld>
  <p:clrMapOvr>
    <a:masterClrMapping/>
  </p:clrMapOv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5" name="Rectangle 3"/>
          <p:cNvSpPr>
            <a:spLocks noChangeArrowheads="1"/>
          </p:cNvSpPr>
          <p:nvPr/>
        </p:nvSpPr>
        <p:spPr bwMode="auto">
          <a:xfrm>
            <a:off x="431147" y="702242"/>
            <a:ext cx="8424862" cy="55446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457200" indent="-457200" eaLnBrk="0" hangingPunct="0">
              <a:spcBef>
                <a:spcPct val="20000"/>
              </a:spcBef>
              <a:buChar char="•"/>
              <a:defRPr sz="3200">
                <a:solidFill>
                  <a:schemeClr val="tx1"/>
                </a:solidFill>
                <a:latin typeface="Arial" charset="0"/>
              </a:defRPr>
            </a:lvl1pPr>
            <a:lvl2pPr marL="800100" indent="-342900" eaLnBrk="0" hangingPunct="0">
              <a:spcBef>
                <a:spcPct val="20000"/>
              </a:spcBef>
              <a:buChar char="–"/>
              <a:defRPr sz="2800">
                <a:solidFill>
                  <a:schemeClr val="tx1"/>
                </a:solidFill>
                <a:latin typeface="Arial" charset="0"/>
              </a:defRPr>
            </a:lvl2pPr>
            <a:lvl3pPr marL="1219200" indent="-304800" eaLnBrk="0" hangingPunct="0">
              <a:spcBef>
                <a:spcPct val="20000"/>
              </a:spcBef>
              <a:buChar char="•"/>
              <a:defRPr sz="2400">
                <a:solidFill>
                  <a:schemeClr val="tx1"/>
                </a:solidFill>
                <a:latin typeface="Arial" charset="0"/>
              </a:defRPr>
            </a:lvl3pPr>
            <a:lvl4pPr marL="1638300" indent="-2667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marL="0" indent="0">
              <a:spcAft>
                <a:spcPts val="600"/>
              </a:spcAft>
              <a:buNone/>
            </a:pPr>
            <a:r>
              <a:rPr lang="de-DE" sz="1600" b="1" dirty="0">
                <a:latin typeface="+mj-lt"/>
              </a:rPr>
              <a:t>Gliederung des Fragebogens in </a:t>
            </a:r>
            <a:r>
              <a:rPr lang="de-DE" sz="1600" b="1" dirty="0" smtClean="0">
                <a:latin typeface="+mj-lt"/>
              </a:rPr>
              <a:t>11 </a:t>
            </a:r>
            <a:r>
              <a:rPr lang="de-DE" sz="1600" b="1" dirty="0">
                <a:latin typeface="+mj-lt"/>
              </a:rPr>
              <a:t>Themenfelder als Gerüst der Panelerhebungen</a:t>
            </a:r>
          </a:p>
          <a:p>
            <a:pPr marL="0" indent="0" algn="just">
              <a:spcBef>
                <a:spcPts val="600"/>
              </a:spcBef>
              <a:spcAft>
                <a:spcPts val="0"/>
              </a:spcAft>
              <a:buNone/>
            </a:pPr>
            <a:r>
              <a:rPr lang="de-DE" sz="1400" kern="150" dirty="0">
                <a:latin typeface="Calibri" panose="020F0502020204030204" pitchFamily="34" charset="0"/>
                <a:ea typeface="Times New Roman" panose="02020603050405020304" pitchFamily="18" charset="0"/>
                <a:cs typeface="Times New Roman" panose="02020603050405020304" pitchFamily="18" charset="0"/>
              </a:rPr>
              <a:t>(01)	Allgemeine Aspekte der Lebensqualität in Koblenz</a:t>
            </a:r>
          </a:p>
          <a:p>
            <a:pPr marL="0" indent="0" algn="just">
              <a:spcBef>
                <a:spcPts val="600"/>
              </a:spcBef>
              <a:spcAft>
                <a:spcPts val="0"/>
              </a:spcAft>
              <a:buNone/>
            </a:pPr>
            <a:r>
              <a:rPr lang="de-DE" sz="1400" kern="150" dirty="0">
                <a:latin typeface="Calibri" panose="020F0502020204030204" pitchFamily="34" charset="0"/>
                <a:ea typeface="Times New Roman" panose="02020603050405020304" pitchFamily="18" charset="0"/>
                <a:cs typeface="Times New Roman" panose="02020603050405020304" pitchFamily="18" charset="0"/>
              </a:rPr>
              <a:t>(02)	Zufriedenheit mit Infrastrukturen und Dienstleistungsangeboten, mit Umwelt­gegebenheiten und mit 	der Barrierefreiheit im Stadtgebiet</a:t>
            </a:r>
          </a:p>
          <a:p>
            <a:pPr marL="0" indent="0" algn="just">
              <a:spcBef>
                <a:spcPts val="600"/>
              </a:spcBef>
              <a:spcAft>
                <a:spcPts val="0"/>
              </a:spcAft>
              <a:buNone/>
            </a:pPr>
            <a:r>
              <a:rPr lang="de-DE" sz="1400" kern="150" dirty="0">
                <a:latin typeface="Calibri" panose="020F0502020204030204" pitchFamily="34" charset="0"/>
                <a:ea typeface="Times New Roman" panose="02020603050405020304" pitchFamily="18" charset="0"/>
                <a:cs typeface="Times New Roman" panose="02020603050405020304" pitchFamily="18" charset="0"/>
              </a:rPr>
              <a:t>(03)	Zufriedenheit mit diversen Aspekten des Verkehrs in Koblenz </a:t>
            </a:r>
          </a:p>
          <a:p>
            <a:pPr marL="0" indent="0" algn="just">
              <a:spcBef>
                <a:spcPts val="600"/>
              </a:spcBef>
              <a:spcAft>
                <a:spcPts val="0"/>
              </a:spcAft>
              <a:buNone/>
            </a:pPr>
            <a:r>
              <a:rPr lang="de-DE" sz="1400" kern="150" dirty="0">
                <a:latin typeface="Calibri" panose="020F0502020204030204" pitchFamily="34" charset="0"/>
                <a:ea typeface="Times New Roman" panose="02020603050405020304" pitchFamily="18" charset="0"/>
                <a:cs typeface="Times New Roman" panose="02020603050405020304" pitchFamily="18" charset="0"/>
              </a:rPr>
              <a:t>(04)	</a:t>
            </a:r>
            <a:r>
              <a:rPr lang="de-DE" sz="1400" kern="150" dirty="0" smtClean="0">
                <a:latin typeface="Calibri" panose="020F0502020204030204" pitchFamily="34" charset="0"/>
                <a:ea typeface="Times New Roman" panose="02020603050405020304" pitchFamily="18" charset="0"/>
                <a:cs typeface="Times New Roman" panose="02020603050405020304" pitchFamily="18" charset="0"/>
              </a:rPr>
              <a:t>Nutzung </a:t>
            </a:r>
            <a:r>
              <a:rPr lang="de-DE" sz="1400" kern="150" dirty="0">
                <a:latin typeface="Calibri" panose="020F0502020204030204" pitchFamily="34" charset="0"/>
                <a:ea typeface="Times New Roman" panose="02020603050405020304" pitchFamily="18" charset="0"/>
                <a:cs typeface="Times New Roman" panose="02020603050405020304" pitchFamily="18" charset="0"/>
              </a:rPr>
              <a:t>von ÖPNV-Tickets, Verkehrsmittelwahl im Alltag </a:t>
            </a:r>
            <a:r>
              <a:rPr lang="de-DE" sz="1400" kern="150" dirty="0" smtClean="0">
                <a:latin typeface="Calibri" panose="020F0502020204030204" pitchFamily="34" charset="0"/>
                <a:ea typeface="Times New Roman" panose="02020603050405020304" pitchFamily="18" charset="0"/>
                <a:cs typeface="Times New Roman" panose="02020603050405020304" pitchFamily="18" charset="0"/>
              </a:rPr>
              <a:t> (Modal </a:t>
            </a:r>
            <a:r>
              <a:rPr lang="de-DE" sz="1400" kern="150" dirty="0">
                <a:latin typeface="Calibri" panose="020F0502020204030204" pitchFamily="34" charset="0"/>
                <a:ea typeface="Times New Roman" panose="02020603050405020304" pitchFamily="18" charset="0"/>
                <a:cs typeface="Times New Roman" panose="02020603050405020304" pitchFamily="18" charset="0"/>
              </a:rPr>
              <a:t>Split)</a:t>
            </a:r>
          </a:p>
          <a:p>
            <a:pPr marL="0" indent="0" algn="just">
              <a:spcBef>
                <a:spcPts val="600"/>
              </a:spcBef>
              <a:spcAft>
                <a:spcPts val="0"/>
              </a:spcAft>
              <a:buNone/>
            </a:pPr>
            <a:r>
              <a:rPr lang="de-DE" sz="1400" kern="150" dirty="0">
                <a:latin typeface="Calibri" panose="020F0502020204030204" pitchFamily="34" charset="0"/>
                <a:ea typeface="Times New Roman" panose="02020603050405020304" pitchFamily="18" charset="0"/>
                <a:cs typeface="Times New Roman" panose="02020603050405020304" pitchFamily="18" charset="0"/>
              </a:rPr>
              <a:t>(05)	Bewertung der eigenen Wohnsituation und Interesse an neuen Wohnfor­men</a:t>
            </a:r>
          </a:p>
          <a:p>
            <a:pPr marL="0" indent="0" algn="just">
              <a:spcBef>
                <a:spcPts val="600"/>
              </a:spcBef>
              <a:spcAft>
                <a:spcPts val="0"/>
              </a:spcAft>
              <a:buNone/>
            </a:pPr>
            <a:r>
              <a:rPr lang="de-DE" sz="1400" kern="150" dirty="0">
                <a:latin typeface="Calibri" panose="020F0502020204030204" pitchFamily="34" charset="0"/>
                <a:ea typeface="Times New Roman" panose="02020603050405020304" pitchFamily="18" charset="0"/>
                <a:cs typeface="Times New Roman" panose="02020603050405020304" pitchFamily="18" charset="0"/>
              </a:rPr>
              <a:t>(06)	Stadtverwaltung, Kommunalpolitik und Bürgerbeteiligung</a:t>
            </a:r>
          </a:p>
          <a:p>
            <a:pPr marL="0" indent="0" algn="just">
              <a:spcBef>
                <a:spcPts val="600"/>
              </a:spcBef>
              <a:spcAft>
                <a:spcPts val="0"/>
              </a:spcAft>
              <a:buNone/>
            </a:pPr>
            <a:r>
              <a:rPr lang="de-DE" sz="1400" kern="150" dirty="0">
                <a:latin typeface="Calibri" panose="020F0502020204030204" pitchFamily="34" charset="0"/>
                <a:ea typeface="Times New Roman" panose="02020603050405020304" pitchFamily="18" charset="0"/>
                <a:cs typeface="Times New Roman" panose="02020603050405020304" pitchFamily="18" charset="0"/>
              </a:rPr>
              <a:t>(07)	Ehrenamtliches Engagement </a:t>
            </a:r>
          </a:p>
          <a:p>
            <a:pPr marL="0" indent="0" algn="just">
              <a:spcBef>
                <a:spcPts val="600"/>
              </a:spcBef>
              <a:spcAft>
                <a:spcPts val="0"/>
              </a:spcAft>
              <a:buNone/>
            </a:pPr>
            <a:r>
              <a:rPr lang="de-DE" sz="1400" kern="150" dirty="0">
                <a:latin typeface="Calibri" panose="020F0502020204030204" pitchFamily="34" charset="0"/>
                <a:ea typeface="Times New Roman" panose="02020603050405020304" pitchFamily="18" charset="0"/>
                <a:cs typeface="Times New Roman" panose="02020603050405020304" pitchFamily="18" charset="0"/>
              </a:rPr>
              <a:t>(08)	Einkaufsverhalten</a:t>
            </a:r>
          </a:p>
          <a:p>
            <a:pPr marL="0" indent="0" algn="just">
              <a:spcBef>
                <a:spcPts val="600"/>
              </a:spcBef>
              <a:spcAft>
                <a:spcPts val="0"/>
              </a:spcAft>
              <a:buNone/>
            </a:pPr>
            <a:r>
              <a:rPr lang="de-DE" sz="1400" kern="150" dirty="0">
                <a:latin typeface="Calibri" panose="020F0502020204030204" pitchFamily="34" charset="0"/>
                <a:ea typeface="Times New Roman" panose="02020603050405020304" pitchFamily="18" charset="0"/>
                <a:cs typeface="Times New Roman" panose="02020603050405020304" pitchFamily="18" charset="0"/>
              </a:rPr>
              <a:t>(09)	Image der Stadt Koblenz</a:t>
            </a:r>
          </a:p>
          <a:p>
            <a:pPr marL="0" lvl="1" indent="0" algn="just">
              <a:spcBef>
                <a:spcPts val="600"/>
              </a:spcBef>
              <a:buNone/>
            </a:pPr>
            <a:r>
              <a:rPr lang="de-DE" sz="1400" kern="150" dirty="0" smtClean="0">
                <a:latin typeface="Calibri" panose="020F0502020204030204" pitchFamily="34" charset="0"/>
                <a:ea typeface="Times New Roman" panose="02020603050405020304" pitchFamily="18" charset="0"/>
                <a:cs typeface="Times New Roman" panose="02020603050405020304" pitchFamily="18" charset="0"/>
              </a:rPr>
              <a:t>(10)	Offene Fragen: </a:t>
            </a:r>
            <a:r>
              <a:rPr lang="de-DE" sz="1400" kern="150" dirty="0">
                <a:latin typeface="Calibri" panose="020F0502020204030204" pitchFamily="34" charset="0"/>
                <a:ea typeface="Times New Roman" panose="02020603050405020304" pitchFamily="18" charset="0"/>
                <a:cs typeface="Times New Roman" panose="02020603050405020304" pitchFamily="18" charset="0"/>
              </a:rPr>
              <a:t>Die </a:t>
            </a:r>
            <a:r>
              <a:rPr lang="de-DE" sz="1400" kern="150" dirty="0" smtClean="0">
                <a:latin typeface="Calibri" panose="020F0502020204030204" pitchFamily="34" charset="0"/>
                <a:ea typeface="Times New Roman" panose="02020603050405020304" pitchFamily="18" charset="0"/>
                <a:cs typeface="Times New Roman" panose="02020603050405020304" pitchFamily="18" charset="0"/>
              </a:rPr>
              <a:t>größten Probleme und die größten Fortschritte </a:t>
            </a:r>
            <a:r>
              <a:rPr lang="de-DE" sz="1400" kern="150" dirty="0">
                <a:latin typeface="Calibri" panose="020F0502020204030204" pitchFamily="34" charset="0"/>
                <a:ea typeface="Times New Roman" panose="02020603050405020304" pitchFamily="18" charset="0"/>
                <a:cs typeface="Times New Roman" panose="02020603050405020304" pitchFamily="18" charset="0"/>
              </a:rPr>
              <a:t>in </a:t>
            </a:r>
            <a:r>
              <a:rPr lang="de-DE" sz="1400" kern="150" dirty="0" smtClean="0">
                <a:latin typeface="Calibri" panose="020F0502020204030204" pitchFamily="34" charset="0"/>
                <a:ea typeface="Times New Roman" panose="02020603050405020304" pitchFamily="18" charset="0"/>
                <a:cs typeface="Times New Roman" panose="02020603050405020304" pitchFamily="18" charset="0"/>
              </a:rPr>
              <a:t>Koblenz</a:t>
            </a:r>
          </a:p>
          <a:p>
            <a:pPr marL="0" lvl="1" indent="0" algn="just">
              <a:spcBef>
                <a:spcPts val="600"/>
              </a:spcBef>
              <a:buNone/>
            </a:pPr>
            <a:r>
              <a:rPr lang="de-DE" sz="1400" kern="150" dirty="0" smtClean="0">
                <a:latin typeface="Calibri" panose="020F0502020204030204" pitchFamily="34" charset="0"/>
                <a:ea typeface="Times New Roman" panose="02020603050405020304" pitchFamily="18" charset="0"/>
                <a:cs typeface="Times New Roman" panose="02020603050405020304" pitchFamily="18" charset="0"/>
              </a:rPr>
              <a:t>(11)	Sonstiges (Seilbahn, Tourismus, Nachwirkung  Corona, Lebensführungstypologie)</a:t>
            </a:r>
            <a:endParaRPr lang="de-DE" sz="1400" kern="150" dirty="0">
              <a:latin typeface="Calibri" panose="020F0502020204030204" pitchFamily="34" charset="0"/>
              <a:ea typeface="Times New Roman" panose="02020603050405020304" pitchFamily="18" charset="0"/>
              <a:cs typeface="Times New Roman" panose="02020603050405020304" pitchFamily="18" charset="0"/>
            </a:endParaRPr>
          </a:p>
          <a:p>
            <a:pPr marL="0" lvl="1" indent="0" algn="just">
              <a:spcBef>
                <a:spcPts val="600"/>
              </a:spcBef>
              <a:buNone/>
            </a:pPr>
            <a:r>
              <a:rPr lang="de-DE" sz="1400" kern="150" dirty="0">
                <a:latin typeface="Calibri" panose="020F0502020204030204" pitchFamily="34" charset="0"/>
                <a:ea typeface="Times New Roman" panose="02020603050405020304" pitchFamily="18" charset="0"/>
                <a:cs typeface="Times New Roman" panose="02020603050405020304" pitchFamily="18" charset="0"/>
              </a:rPr>
              <a:t>Sonderthemen </a:t>
            </a:r>
            <a:r>
              <a:rPr lang="de-DE" sz="1400" kern="150" dirty="0" smtClean="0">
                <a:latin typeface="Calibri" panose="020F0502020204030204" pitchFamily="34" charset="0"/>
                <a:ea typeface="Times New Roman" panose="02020603050405020304" pitchFamily="18" charset="0"/>
                <a:cs typeface="Times New Roman" panose="02020603050405020304" pitchFamily="18" charset="0"/>
              </a:rPr>
              <a:t>2022: Attraktive Innenstadt; Bundesgartenschau 2029</a:t>
            </a:r>
            <a:endParaRPr lang="de-DE" sz="1400" kern="150" dirty="0">
              <a:latin typeface="Calibri" panose="020F0502020204030204" pitchFamily="34" charset="0"/>
              <a:ea typeface="Times New Roman" panose="02020603050405020304" pitchFamily="18" charset="0"/>
              <a:cs typeface="Times New Roman" panose="02020603050405020304" pitchFamily="18" charset="0"/>
            </a:endParaRPr>
          </a:p>
          <a:p>
            <a:pPr marL="0" lvl="1" indent="0" algn="just">
              <a:spcBef>
                <a:spcPts val="600"/>
              </a:spcBef>
              <a:buNone/>
            </a:pPr>
            <a:endParaRPr lang="de-DE" sz="1400" kern="150" dirty="0">
              <a:latin typeface="Calibri" panose="020F0502020204030204" pitchFamily="34" charset="0"/>
              <a:ea typeface="Times New Roman" panose="02020603050405020304" pitchFamily="18" charset="0"/>
              <a:cs typeface="Times New Roman" panose="02020603050405020304" pitchFamily="18" charset="0"/>
            </a:endParaRPr>
          </a:p>
          <a:p>
            <a:pPr>
              <a:spcAft>
                <a:spcPts val="600"/>
              </a:spcAft>
              <a:buFont typeface="Wingdings" panose="05000000000000000000" pitchFamily="2" charset="2"/>
              <a:buChar char="Ø"/>
            </a:pPr>
            <a:r>
              <a:rPr lang="de-DE" sz="1400" dirty="0">
                <a:latin typeface="Calibri" panose="020F0502020204030204" pitchFamily="34" charset="0"/>
              </a:rPr>
              <a:t>Insgesamt wurden </a:t>
            </a:r>
            <a:r>
              <a:rPr lang="de-DE" sz="1400" dirty="0" smtClean="0">
                <a:solidFill>
                  <a:srgbClr val="C00000"/>
                </a:solidFill>
                <a:latin typeface="Calibri" panose="020F0502020204030204" pitchFamily="34" charset="0"/>
              </a:rPr>
              <a:t>380 </a:t>
            </a:r>
            <a:r>
              <a:rPr lang="de-DE" sz="1400" dirty="0">
                <a:solidFill>
                  <a:srgbClr val="C00000"/>
                </a:solidFill>
                <a:latin typeface="Calibri" panose="020F0502020204030204" pitchFamily="34" charset="0"/>
              </a:rPr>
              <a:t>verschiedene Einzelaspekte </a:t>
            </a:r>
            <a:r>
              <a:rPr lang="de-DE" sz="1400" dirty="0" smtClean="0">
                <a:solidFill>
                  <a:srgbClr val="C00000"/>
                </a:solidFill>
                <a:latin typeface="Calibri" panose="020F0502020204030204" pitchFamily="34" charset="0"/>
              </a:rPr>
              <a:t>(Items) </a:t>
            </a:r>
            <a:r>
              <a:rPr lang="de-DE" sz="1400" dirty="0" smtClean="0">
                <a:latin typeface="Calibri" panose="020F0502020204030204" pitchFamily="34" charset="0"/>
              </a:rPr>
              <a:t>im </a:t>
            </a:r>
            <a:r>
              <a:rPr lang="de-DE" sz="1400" dirty="0">
                <a:latin typeface="Calibri" panose="020F0502020204030204" pitchFamily="34" charset="0"/>
              </a:rPr>
              <a:t>Koblenzer Bürgerpanel </a:t>
            </a:r>
            <a:r>
              <a:rPr lang="de-DE" sz="1400" dirty="0" smtClean="0">
                <a:latin typeface="Calibri" panose="020F0502020204030204" pitchFamily="34" charset="0"/>
              </a:rPr>
              <a:t>2023 </a:t>
            </a:r>
            <a:r>
              <a:rPr lang="de-DE" sz="1400" dirty="0">
                <a:latin typeface="Calibri" panose="020F0502020204030204" pitchFamily="34" charset="0"/>
              </a:rPr>
              <a:t>abgefragt und außerdem weitere soziodemographische Merkmale der Befragten.</a:t>
            </a:r>
          </a:p>
          <a:p>
            <a:pPr>
              <a:spcAft>
                <a:spcPts val="600"/>
              </a:spcAft>
              <a:buFont typeface="Wingdings" panose="05000000000000000000" pitchFamily="2" charset="2"/>
              <a:buChar char="Ø"/>
            </a:pPr>
            <a:r>
              <a:rPr lang="de-DE" sz="1400" dirty="0">
                <a:latin typeface="Calibri" panose="020F0502020204030204" pitchFamily="34" charset="0"/>
              </a:rPr>
              <a:t>Darunter waren über 230 Items mit identischem Wortlaut bereits Gegenstand der </a:t>
            </a:r>
            <a:r>
              <a:rPr lang="de-DE" sz="1400" dirty="0" smtClean="0">
                <a:latin typeface="Calibri" panose="020F0502020204030204" pitchFamily="34" charset="0"/>
              </a:rPr>
              <a:t>2021er </a:t>
            </a:r>
            <a:r>
              <a:rPr lang="de-DE" sz="1400" dirty="0">
                <a:latin typeface="Calibri" panose="020F0502020204030204" pitchFamily="34" charset="0"/>
              </a:rPr>
              <a:t>Umfrage.</a:t>
            </a:r>
          </a:p>
          <a:p>
            <a:pPr>
              <a:spcAft>
                <a:spcPts val="600"/>
              </a:spcAft>
              <a:buFont typeface="Wingdings" panose="05000000000000000000" pitchFamily="2" charset="2"/>
              <a:buChar char="Ø"/>
            </a:pPr>
            <a:endParaRPr lang="de-DE" sz="1400" dirty="0"/>
          </a:p>
          <a:p>
            <a:pPr marL="0" indent="0">
              <a:buNone/>
            </a:pPr>
            <a:r>
              <a:rPr lang="de-DE" sz="1400" dirty="0"/>
              <a:t> </a:t>
            </a:r>
          </a:p>
          <a:p>
            <a:pPr marL="0" indent="0">
              <a:buNone/>
            </a:pPr>
            <a:endParaRPr lang="de-DE" sz="1400" dirty="0"/>
          </a:p>
        </p:txBody>
      </p:sp>
    </p:spTree>
    <p:extLst>
      <p:ext uri="{BB962C8B-B14F-4D97-AF65-F5344CB8AC3E}">
        <p14:creationId xmlns:p14="http://schemas.microsoft.com/office/powerpoint/2010/main" val="1668864327"/>
      </p:ext>
    </p:extLst>
  </p:cSld>
  <p:clrMapOvr>
    <a:masterClrMapping/>
  </p:clrMapOv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8195" name="Rectangle 3"/>
          <p:cNvSpPr>
            <a:spLocks noChangeArrowheads="1"/>
          </p:cNvSpPr>
          <p:nvPr/>
        </p:nvSpPr>
        <p:spPr bwMode="auto">
          <a:xfrm>
            <a:off x="395288" y="836712"/>
            <a:ext cx="8424862" cy="57797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457200" indent="-457200" eaLnBrk="0" hangingPunct="0">
              <a:spcBef>
                <a:spcPct val="20000"/>
              </a:spcBef>
              <a:buChar char="•"/>
              <a:defRPr sz="3200">
                <a:solidFill>
                  <a:schemeClr val="tx1"/>
                </a:solidFill>
                <a:latin typeface="Arial" charset="0"/>
              </a:defRPr>
            </a:lvl1pPr>
            <a:lvl2pPr marL="800100" indent="-342900" eaLnBrk="0" hangingPunct="0">
              <a:spcBef>
                <a:spcPct val="20000"/>
              </a:spcBef>
              <a:buChar char="–"/>
              <a:defRPr sz="2800">
                <a:solidFill>
                  <a:schemeClr val="tx1"/>
                </a:solidFill>
                <a:latin typeface="Arial" charset="0"/>
              </a:defRPr>
            </a:lvl2pPr>
            <a:lvl3pPr marL="1219200" indent="-304800" eaLnBrk="0" hangingPunct="0">
              <a:spcBef>
                <a:spcPct val="20000"/>
              </a:spcBef>
              <a:buChar char="•"/>
              <a:defRPr sz="2400">
                <a:solidFill>
                  <a:schemeClr val="tx1"/>
                </a:solidFill>
                <a:latin typeface="Arial" charset="0"/>
              </a:defRPr>
            </a:lvl3pPr>
            <a:lvl4pPr marL="1638300" indent="-2667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marL="0" indent="0">
              <a:buNone/>
            </a:pPr>
            <a:endParaRPr lang="de-DE" sz="1400" dirty="0"/>
          </a:p>
        </p:txBody>
      </p:sp>
      <p:pic>
        <p:nvPicPr>
          <p:cNvPr id="2" name="Grafik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28870" y="568512"/>
            <a:ext cx="4882549" cy="4918895"/>
          </a:xfrm>
          <a:prstGeom prst="rect">
            <a:avLst/>
          </a:prstGeom>
        </p:spPr>
      </p:pic>
      <p:sp>
        <p:nvSpPr>
          <p:cNvPr id="4" name="Rechteck 3"/>
          <p:cNvSpPr/>
          <p:nvPr/>
        </p:nvSpPr>
        <p:spPr>
          <a:xfrm>
            <a:off x="687013" y="5636435"/>
            <a:ext cx="7841412" cy="830997"/>
          </a:xfrm>
          <a:prstGeom prst="rect">
            <a:avLst/>
          </a:prstGeom>
        </p:spPr>
        <p:txBody>
          <a:bodyPr wrap="square">
            <a:spAutoFit/>
          </a:bodyPr>
          <a:lstStyle/>
          <a:p>
            <a:pPr marL="285750" indent="-285750">
              <a:spcAft>
                <a:spcPts val="600"/>
              </a:spcAft>
              <a:buFont typeface="Wingdings" panose="05000000000000000000" pitchFamily="2" charset="2"/>
              <a:buChar char="Ø"/>
            </a:pPr>
            <a:r>
              <a:rPr lang="de-DE" sz="1600" dirty="0">
                <a:latin typeface="Calibri" panose="020F0502020204030204" pitchFamily="34" charset="0"/>
              </a:rPr>
              <a:t>Die Einstellung zu bzw. die Zufriedenheit mit bestimmten Sachverhalten und Gegebenheiten wird überwiegend über </a:t>
            </a:r>
            <a:r>
              <a:rPr lang="de-DE" sz="1600" dirty="0">
                <a:solidFill>
                  <a:srgbClr val="C00000"/>
                </a:solidFill>
                <a:latin typeface="Calibri" panose="020F0502020204030204" pitchFamily="34" charset="0"/>
              </a:rPr>
              <a:t>vierfach abgestufte Antwortvorgaben </a:t>
            </a:r>
            <a:r>
              <a:rPr lang="de-DE" sz="1600" dirty="0">
                <a:latin typeface="Calibri" panose="020F0502020204030204" pitchFamily="34" charset="0"/>
              </a:rPr>
              <a:t>abgefragt (Likert-Typ).</a:t>
            </a:r>
          </a:p>
        </p:txBody>
      </p:sp>
      <p:pic>
        <p:nvPicPr>
          <p:cNvPr id="9" name="Grafik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070145" y="2535490"/>
            <a:ext cx="5750005" cy="1536895"/>
          </a:xfrm>
          <a:prstGeom prst="rect">
            <a:avLst/>
          </a:prstGeom>
        </p:spPr>
      </p:pic>
    </p:spTree>
    <p:extLst>
      <p:ext uri="{BB962C8B-B14F-4D97-AF65-F5344CB8AC3E}">
        <p14:creationId xmlns:p14="http://schemas.microsoft.com/office/powerpoint/2010/main" val="1246654136"/>
      </p:ext>
    </p:extLst>
  </p:cSld>
  <p:clrMapOvr>
    <a:masterClrMapping/>
  </p:clrMapOv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8195" name="Rectangle 3"/>
          <p:cNvSpPr>
            <a:spLocks noChangeArrowheads="1"/>
          </p:cNvSpPr>
          <p:nvPr/>
        </p:nvSpPr>
        <p:spPr bwMode="auto">
          <a:xfrm>
            <a:off x="395288" y="836712"/>
            <a:ext cx="8424862" cy="5400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457200" indent="-457200" eaLnBrk="0" hangingPunct="0">
              <a:spcBef>
                <a:spcPct val="20000"/>
              </a:spcBef>
              <a:buChar char="•"/>
              <a:defRPr sz="3200">
                <a:solidFill>
                  <a:schemeClr val="tx1"/>
                </a:solidFill>
                <a:latin typeface="Arial" charset="0"/>
              </a:defRPr>
            </a:lvl1pPr>
            <a:lvl2pPr marL="800100" indent="-342900" eaLnBrk="0" hangingPunct="0">
              <a:spcBef>
                <a:spcPct val="20000"/>
              </a:spcBef>
              <a:buChar char="–"/>
              <a:defRPr sz="2800">
                <a:solidFill>
                  <a:schemeClr val="tx1"/>
                </a:solidFill>
                <a:latin typeface="Arial" charset="0"/>
              </a:defRPr>
            </a:lvl2pPr>
            <a:lvl3pPr marL="1219200" indent="-304800" eaLnBrk="0" hangingPunct="0">
              <a:spcBef>
                <a:spcPct val="20000"/>
              </a:spcBef>
              <a:buChar char="•"/>
              <a:defRPr sz="2400">
                <a:solidFill>
                  <a:schemeClr val="tx1"/>
                </a:solidFill>
                <a:latin typeface="Arial" charset="0"/>
              </a:defRPr>
            </a:lvl3pPr>
            <a:lvl4pPr marL="1638300" indent="-2667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marL="0" indent="0">
              <a:buNone/>
            </a:pPr>
            <a:endParaRPr lang="de-DE" sz="1400" dirty="0"/>
          </a:p>
        </p:txBody>
      </p:sp>
      <p:pic>
        <p:nvPicPr>
          <p:cNvPr id="4" name="Grafik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94764" y="1079311"/>
            <a:ext cx="7754471" cy="5622707"/>
          </a:xfrm>
          <a:prstGeom prst="rect">
            <a:avLst/>
          </a:prstGeom>
        </p:spPr>
      </p:pic>
      <p:sp>
        <p:nvSpPr>
          <p:cNvPr id="5" name="Textfeld 4"/>
          <p:cNvSpPr txBox="1"/>
          <p:nvPr/>
        </p:nvSpPr>
        <p:spPr>
          <a:xfrm>
            <a:off x="4966447" y="5432612"/>
            <a:ext cx="3307977" cy="215444"/>
          </a:xfrm>
          <a:prstGeom prst="rect">
            <a:avLst/>
          </a:prstGeom>
          <a:noFill/>
        </p:spPr>
        <p:txBody>
          <a:bodyPr wrap="square" rtlCol="0">
            <a:spAutoFit/>
          </a:bodyPr>
          <a:lstStyle/>
          <a:p>
            <a:r>
              <a:rPr lang="de-DE" sz="800" b="1" dirty="0">
                <a:solidFill>
                  <a:schemeClr val="bg1"/>
                </a:solidFill>
              </a:rPr>
              <a:t>Stolzenfels ohne Durchschnittswert aufgrund niedriger Fallzahl</a:t>
            </a:r>
          </a:p>
        </p:txBody>
      </p:sp>
      <p:sp>
        <p:nvSpPr>
          <p:cNvPr id="8" name="Rechteck 7"/>
          <p:cNvSpPr/>
          <p:nvPr/>
        </p:nvSpPr>
        <p:spPr>
          <a:xfrm>
            <a:off x="694763" y="682823"/>
            <a:ext cx="7754471" cy="307777"/>
          </a:xfrm>
          <a:prstGeom prst="rect">
            <a:avLst/>
          </a:prstGeom>
        </p:spPr>
        <p:txBody>
          <a:bodyPr wrap="square">
            <a:spAutoFit/>
          </a:bodyPr>
          <a:lstStyle/>
          <a:p>
            <a:pPr>
              <a:spcAft>
                <a:spcPts val="1200"/>
              </a:spcAft>
            </a:pPr>
            <a:r>
              <a:rPr lang="de-DE" sz="1400" b="1" dirty="0">
                <a:latin typeface="Arial" panose="020B0604020202020204" pitchFamily="34" charset="0"/>
                <a:cs typeface="Arial" panose="020B0604020202020204" pitchFamily="34" charset="0"/>
              </a:rPr>
              <a:t>Option der differenzierten Auswertung nach Stadtgebieten und Stadtteilen</a:t>
            </a:r>
          </a:p>
        </p:txBody>
      </p:sp>
    </p:spTree>
    <p:extLst>
      <p:ext uri="{BB962C8B-B14F-4D97-AF65-F5344CB8AC3E}">
        <p14:creationId xmlns:p14="http://schemas.microsoft.com/office/powerpoint/2010/main" val="746871121"/>
      </p:ext>
    </p:extLst>
  </p:cSld>
  <p:clrMapOvr>
    <a:masterClrMapping/>
  </p:clrMapOvr>
  <p:transition/>
  <p:timing>
    <p:tnLst>
      <p:par>
        <p:cTn id="1" dur="indefinite" restart="never" nodeType="tmRoot"/>
      </p:par>
    </p:tnLst>
  </p:timing>
</p:sld>
</file>

<file path=ppt/theme/theme1.xml><?xml version="1.0" encoding="utf-8"?>
<a:theme xmlns:a="http://schemas.openxmlformats.org/drawingml/2006/main" name="Office-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PowerPoint_Statistik_mit.potx" id="{1B69A5DA-0CCE-4B4A-8B80-255461927691}" vid="{CF22D064-0C78-4B4C-AEE4-7E6A57D908D4}"/>
    </a:ext>
  </a:extLst>
</a:theme>
</file>

<file path=ppt/theme/theme2.xml><?xml version="1.0" encoding="utf-8"?>
<a:theme xmlns:a="http://schemas.openxmlformats.org/drawingml/2006/main" name="Standarddesign">
  <a:themeElements>
    <a:clrScheme name="Standard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Standarddesign">
      <a:majorFont>
        <a:latin typeface="Arial"/>
        <a:ea typeface=""/>
        <a:cs typeface=""/>
      </a:majorFont>
      <a:minorFont>
        <a:latin typeface="Arial"/>
        <a:ea typeface=""/>
        <a:cs typeface=""/>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Standard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Standard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Standard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Standard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Standard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Standard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Standard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Standard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Standard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Standard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Standard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Standard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1186</Words>
  <Application>Microsoft Office PowerPoint</Application>
  <PresentationFormat>Bildschirmpräsentation (4:3)</PresentationFormat>
  <Paragraphs>128</Paragraphs>
  <Slides>26</Slides>
  <Notes>0</Notes>
  <HiddenSlides>4</HiddenSlides>
  <MMClips>0</MMClips>
  <ScaleCrop>false</ScaleCrop>
  <HeadingPairs>
    <vt:vector size="6" baseType="variant">
      <vt:variant>
        <vt:lpstr>Verwendete Schriftarten</vt:lpstr>
      </vt:variant>
      <vt:variant>
        <vt:i4>5</vt:i4>
      </vt:variant>
      <vt:variant>
        <vt:lpstr>Design</vt:lpstr>
      </vt:variant>
      <vt:variant>
        <vt:i4>2</vt:i4>
      </vt:variant>
      <vt:variant>
        <vt:lpstr>Folientitel</vt:lpstr>
      </vt:variant>
      <vt:variant>
        <vt:i4>26</vt:i4>
      </vt:variant>
    </vt:vector>
  </HeadingPairs>
  <TitlesOfParts>
    <vt:vector size="33" baseType="lpstr">
      <vt:lpstr>Arial</vt:lpstr>
      <vt:lpstr>Arial Narrow</vt:lpstr>
      <vt:lpstr>Calibri</vt:lpstr>
      <vt:lpstr>Times New Roman</vt:lpstr>
      <vt:lpstr>Wingdings</vt:lpstr>
      <vt:lpstr>Office-Design</vt:lpstr>
      <vt:lpstr>Standarddesign</vt:lpstr>
      <vt:lpstr>Leben in Koblenz – Koblenzer Bürgerpanel 2023   Ergebnisse der vierten Erhebungswelle der Bürgerumfrage</vt:lpstr>
      <vt:lpstr>Gliederung</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  Zentrale Befunde der Auswertung des Koblenzer Bürgerpanels 2023</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  Möglichkeiten des Zugriffs auf die Ergebnisse und der interaktiv-visuellen Analyse</vt:lpstr>
      <vt:lpstr>PowerPoint-Präsentation</vt:lpstr>
    </vt:vector>
  </TitlesOfParts>
  <Company>Stadtverwaltung Koblenz</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Leben in Koblenz - Koblenzer Bürgerpanel 2021   Ergebnisse der 3. Erhebungswelle der Bürgerumfrage</dc:title>
  <dc:creator>Pauly Manfred</dc:creator>
  <cp:lastModifiedBy>Pauly Manfred</cp:lastModifiedBy>
  <cp:revision>87</cp:revision>
  <dcterms:created xsi:type="dcterms:W3CDTF">2022-01-19T09:26:16Z</dcterms:created>
  <dcterms:modified xsi:type="dcterms:W3CDTF">2024-03-04T13:26:04Z</dcterms:modified>
</cp:coreProperties>
</file>